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8" r:id="rId8"/>
    <p:sldId id="262" r:id="rId9"/>
    <p:sldId id="264" r:id="rId10"/>
    <p:sldId id="265" r:id="rId11"/>
    <p:sldId id="266" r:id="rId12"/>
    <p:sldId id="267" r:id="rId13"/>
    <p:sldId id="269" r:id="rId14"/>
    <p:sldId id="271" r:id="rId15"/>
    <p:sldId id="272" r:id="rId16"/>
    <p:sldId id="273"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C07059E-5B37-4775-BE1A-68C45D92551A}"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2167621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07059E-5B37-4775-BE1A-68C45D92551A}"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350151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07059E-5B37-4775-BE1A-68C45D92551A}"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3827180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07059E-5B37-4775-BE1A-68C45D92551A}"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4836F-239B-48C5-8EDA-01511533B34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4474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07059E-5B37-4775-BE1A-68C45D92551A}"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291559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07059E-5B37-4775-BE1A-68C45D92551A}" type="datetimeFigureOut">
              <a:rPr lang="en-US" smtClean="0"/>
              <a:t>3/10/2017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1622390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07059E-5B37-4775-BE1A-68C45D92551A}" type="datetimeFigureOut">
              <a:rPr lang="en-US" smtClean="0"/>
              <a:t>3/10/2017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2754729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07059E-5B37-4775-BE1A-68C45D92551A}"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1635253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07059E-5B37-4775-BE1A-68C45D92551A}"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110969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0C07059E-5B37-4775-BE1A-68C45D92551A}"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263369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07059E-5B37-4775-BE1A-68C45D92551A}"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94433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C07059E-5B37-4775-BE1A-68C45D92551A}"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138266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C07059E-5B37-4775-BE1A-68C45D92551A}" type="datetimeFigureOut">
              <a:rPr lang="en-US" smtClean="0"/>
              <a:t>3/10/2017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255960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0C07059E-5B37-4775-BE1A-68C45D92551A}" type="datetimeFigureOut">
              <a:rPr lang="en-US" smtClean="0"/>
              <a:t>3/10/2017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385868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C07059E-5B37-4775-BE1A-68C45D92551A}" type="datetimeFigureOut">
              <a:rPr lang="en-US" smtClean="0"/>
              <a:t>3/10/2017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925206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0C07059E-5B37-4775-BE1A-68C45D92551A}" type="datetimeFigureOut">
              <a:rPr lang="en-US" smtClean="0"/>
              <a:t>3/10/2017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2538138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07059E-5B37-4775-BE1A-68C45D92551A}"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44836F-239B-48C5-8EDA-01511533B341}" type="slidenum">
              <a:rPr lang="en-US" smtClean="0"/>
              <a:t>‹#›</a:t>
            </a:fld>
            <a:endParaRPr lang="en-US"/>
          </a:p>
        </p:txBody>
      </p:sp>
    </p:spTree>
    <p:extLst>
      <p:ext uri="{BB962C8B-B14F-4D97-AF65-F5344CB8AC3E}">
        <p14:creationId xmlns:p14="http://schemas.microsoft.com/office/powerpoint/2010/main" val="4157547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C07059E-5B37-4775-BE1A-68C45D92551A}" type="datetimeFigureOut">
              <a:rPr lang="en-US" smtClean="0"/>
              <a:t>3/10/2017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644836F-239B-48C5-8EDA-01511533B341}" type="slidenum">
              <a:rPr lang="en-US" smtClean="0"/>
              <a:t>‹#›</a:t>
            </a:fld>
            <a:endParaRPr lang="en-US"/>
          </a:p>
        </p:txBody>
      </p:sp>
    </p:spTree>
    <p:extLst>
      <p:ext uri="{BB962C8B-B14F-4D97-AF65-F5344CB8AC3E}">
        <p14:creationId xmlns:p14="http://schemas.microsoft.com/office/powerpoint/2010/main" val="412576548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Michaelgoku/IGN-Code-Foo-7"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gif"/><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haelgoku/IGN-Code-Foo-7" TargetMode="External"/><Relationship Id="rId2" Type="http://schemas.openxmlformats.org/officeDocument/2006/relationships/hyperlink" Target="https://youtu.be/LJ3UExh3xR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LJ3UExh3xR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mp"/><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hyperlink" Target="https://github.com/Michaelgoku/IGN-Code-Foo-7" TargetMode="External"/><Relationship Id="rId1" Type="http://schemas.openxmlformats.org/officeDocument/2006/relationships/slideLayout" Target="../slideLayouts/slideLayout2.xml"/><Relationship Id="rId5" Type="http://schemas.openxmlformats.org/officeDocument/2006/relationships/image" Target="../media/image19.tmp"/><Relationship Id="rId4" Type="http://schemas.openxmlformats.org/officeDocument/2006/relationships/image" Target="../media/image18.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solidFill>
                  <a:schemeClr val="bg1"/>
                </a:solidFill>
                <a:latin typeface="Century Gothic" panose="020B0502020202020204" pitchFamily="34" charset="0"/>
              </a:rPr>
              <a:t>Code Foo </a:t>
            </a:r>
            <a:r>
              <a:rPr lang="en-US" dirty="0" smtClean="0">
                <a:solidFill>
                  <a:schemeClr val="bg1"/>
                </a:solidFill>
              </a:rPr>
              <a:t>2017</a:t>
            </a:r>
            <a:endParaRPr lang="en-US" dirty="0">
              <a:solidFill>
                <a:schemeClr val="bg1"/>
              </a:solidFill>
            </a:endParaRPr>
          </a:p>
        </p:txBody>
      </p:sp>
      <p:sp>
        <p:nvSpPr>
          <p:cNvPr id="3" name="Subtitle 2"/>
          <p:cNvSpPr>
            <a:spLocks noGrp="1"/>
          </p:cNvSpPr>
          <p:nvPr>
            <p:ph type="subTitle" idx="1"/>
          </p:nvPr>
        </p:nvSpPr>
        <p:spPr/>
        <p:txBody>
          <a:bodyPr/>
          <a:lstStyle/>
          <a:p>
            <a:pPr algn="ctr"/>
            <a:r>
              <a:rPr lang="en-US" dirty="0" smtClean="0">
                <a:solidFill>
                  <a:schemeClr val="bg1"/>
                </a:solidFill>
              </a:rPr>
              <a:t>Michael c. </a:t>
            </a:r>
            <a:r>
              <a:rPr lang="en-US" dirty="0" err="1" smtClean="0">
                <a:solidFill>
                  <a:schemeClr val="bg1"/>
                </a:solidFill>
              </a:rPr>
              <a:t>velez</a:t>
            </a:r>
            <a:r>
              <a:rPr lang="en-US" dirty="0" smtClean="0">
                <a:solidFill>
                  <a:schemeClr val="bg1"/>
                </a:solidFill>
              </a:rPr>
              <a:t> ii</a:t>
            </a:r>
          </a:p>
          <a:p>
            <a:pPr algn="ctr"/>
            <a:r>
              <a:rPr lang="en-US" dirty="0" smtClean="0">
                <a:solidFill>
                  <a:schemeClr val="bg1"/>
                </a:solidFill>
              </a:rPr>
              <a:t>3/18/2017</a:t>
            </a:r>
            <a:endParaRPr lang="en-US" dirty="0">
              <a:solidFill>
                <a:schemeClr val="bg1"/>
              </a:solidFill>
            </a:endParaRPr>
          </a:p>
        </p:txBody>
      </p:sp>
      <p:pic>
        <p:nvPicPr>
          <p:cNvPr id="1026" name="Picture 2" descr="Image result for ig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5991" y="1338785"/>
            <a:ext cx="5760477" cy="19476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kung fu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9455" y="694552"/>
            <a:ext cx="3591270" cy="3236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875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Front End Problem</a:t>
            </a:r>
            <a:endParaRPr lang="en-US" dirty="0"/>
          </a:p>
        </p:txBody>
      </p:sp>
      <p:sp>
        <p:nvSpPr>
          <p:cNvPr id="3" name="Content Placeholder 2"/>
          <p:cNvSpPr>
            <a:spLocks noGrp="1"/>
          </p:cNvSpPr>
          <p:nvPr>
            <p:ph idx="1"/>
          </p:nvPr>
        </p:nvSpPr>
        <p:spPr>
          <a:xfrm>
            <a:off x="828128" y="1250828"/>
            <a:ext cx="9714404" cy="5357004"/>
          </a:xfrm>
        </p:spPr>
        <p:txBody>
          <a:bodyPr>
            <a:normAutofit fontScale="92500" lnSpcReduction="10000"/>
          </a:bodyPr>
          <a:lstStyle/>
          <a:p>
            <a:r>
              <a:rPr lang="en-US" dirty="0">
                <a:solidFill>
                  <a:schemeClr val="bg1"/>
                </a:solidFill>
                <a:latin typeface="Times New Roman" panose="02020603050405020304" pitchFamily="18" charset="0"/>
                <a:cs typeface="Times New Roman" panose="02020603050405020304" pitchFamily="18" charset="0"/>
              </a:rPr>
              <a:t>For source code, please see my </a:t>
            </a:r>
            <a:r>
              <a:rPr lang="en-US" dirty="0" smtClean="0">
                <a:solidFill>
                  <a:schemeClr val="bg1"/>
                </a:solidFill>
                <a:latin typeface="Times New Roman" panose="02020603050405020304" pitchFamily="18" charset="0"/>
                <a:cs typeface="Times New Roman" panose="02020603050405020304" pitchFamily="18" charset="0"/>
              </a:rPr>
              <a:t>GitHub </a:t>
            </a:r>
            <a:r>
              <a:rPr lang="en-US" dirty="0">
                <a:solidFill>
                  <a:schemeClr val="bg1"/>
                </a:solidFill>
                <a:latin typeface="Times New Roman" panose="02020603050405020304" pitchFamily="18" charset="0"/>
                <a:cs typeface="Times New Roman" panose="02020603050405020304" pitchFamily="18" charset="0"/>
              </a:rPr>
              <a:t>Repository </a:t>
            </a:r>
            <a:r>
              <a:rPr lang="en-US" dirty="0" smtClean="0">
                <a:solidFill>
                  <a:schemeClr val="bg1"/>
                </a:solidFill>
                <a:latin typeface="Times New Roman" panose="02020603050405020304" pitchFamily="18" charset="0"/>
                <a:cs typeface="Times New Roman" panose="02020603050405020304" pitchFamily="18" charset="0"/>
              </a:rPr>
              <a:t>“</a:t>
            </a:r>
            <a:r>
              <a:rPr lang="en-US" dirty="0" err="1" smtClean="0">
                <a:solidFill>
                  <a:schemeClr val="bg1"/>
                </a:solidFill>
                <a:latin typeface="Times New Roman" panose="02020603050405020304" pitchFamily="18" charset="0"/>
                <a:cs typeface="Times New Roman" panose="02020603050405020304" pitchFamily="18" charset="0"/>
              </a:rPr>
              <a:t>FrontEnd</a:t>
            </a:r>
            <a:r>
              <a:rPr lang="en-US" dirty="0" smtClean="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at </a:t>
            </a:r>
            <a:r>
              <a:rPr lang="en-US" dirty="0">
                <a:solidFill>
                  <a:schemeClr val="bg1"/>
                </a:solidFill>
                <a:latin typeface="Times New Roman" panose="02020603050405020304" pitchFamily="18" charset="0"/>
                <a:cs typeface="Times New Roman" panose="02020603050405020304" pitchFamily="18" charset="0"/>
                <a:hlinkClick r:id="rId2"/>
              </a:rPr>
              <a:t>https://</a:t>
            </a:r>
            <a:r>
              <a:rPr lang="en-US" dirty="0" smtClean="0">
                <a:solidFill>
                  <a:schemeClr val="bg1"/>
                </a:solidFill>
                <a:latin typeface="Times New Roman" panose="02020603050405020304" pitchFamily="18" charset="0"/>
                <a:cs typeface="Times New Roman" panose="02020603050405020304" pitchFamily="18" charset="0"/>
                <a:hlinkClick r:id="rId2"/>
              </a:rPr>
              <a:t>github.com/Michaelgoku/IGN-Code-Foo-7</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u="sng" dirty="0" smtClean="0">
                <a:solidFill>
                  <a:schemeClr val="bg1"/>
                </a:solidFill>
                <a:latin typeface="Times New Roman" panose="02020603050405020304" pitchFamily="18" charset="0"/>
                <a:cs typeface="Times New Roman" panose="02020603050405020304" pitchFamily="18" charset="0"/>
              </a:rPr>
              <a:t>Additional Features:</a:t>
            </a:r>
          </a:p>
          <a:p>
            <a:pPr lvl="1"/>
            <a:r>
              <a:rPr lang="en-US" dirty="0" smtClean="0">
                <a:solidFill>
                  <a:schemeClr val="bg1"/>
                </a:solidFill>
                <a:latin typeface="Times New Roman" panose="02020603050405020304" pitchFamily="18" charset="0"/>
                <a:cs typeface="Times New Roman" panose="02020603050405020304" pitchFamily="18" charset="0"/>
              </a:rPr>
              <a:t>In the original design, when a panel is clicked it is replaced with the thumbnail of the article or video. I chose to keep the panel’s title and description in my design because I felt that the original took away from the user’s visibility of what the article or video was about. Some of the thumbnails aren’t obvious enough to give the user this information with the title being removed. Instead, I opted for a design with collapsible panels. This way when a user clicks the panel, the thumbnail extends and all information is kept visible.</a:t>
            </a:r>
          </a:p>
          <a:p>
            <a:pPr lvl="1"/>
            <a:r>
              <a:rPr lang="en-US" dirty="0" smtClean="0">
                <a:solidFill>
                  <a:schemeClr val="bg1"/>
                </a:solidFill>
                <a:latin typeface="Times New Roman" panose="02020603050405020304" pitchFamily="18" charset="0"/>
                <a:cs typeface="Times New Roman" panose="02020603050405020304" pitchFamily="18" charset="0"/>
              </a:rPr>
              <a:t>Some of the sub-headlines and video descriptions were too long to fit in the panel’s dimensions. I wanted to offer a way to allow the user to still be able to read this information without sacrificing design and having to boost the dimensions too much or shrink the fonts. Instead, I added the functionality that allows the user to hover the mouse over the thumbnails which then displays the descriptions/sub-headlines. In particular, the videos description allows the user to see information that was otherwise unavailable to them. In the original design, only the title and “long title” were visible to the user.</a:t>
            </a:r>
          </a:p>
          <a:p>
            <a:pPr lvl="1"/>
            <a:r>
              <a:rPr lang="en-US" dirty="0" smtClean="0">
                <a:solidFill>
                  <a:schemeClr val="bg1"/>
                </a:solidFill>
                <a:latin typeface="Times New Roman" panose="02020603050405020304" pitchFamily="18" charset="0"/>
                <a:cs typeface="Times New Roman" panose="02020603050405020304" pitchFamily="18" charset="0"/>
              </a:rPr>
              <a:t>Since the design provided did not demonstrate what the articles section looked like, I saw this as an opportunity to think up a design myself. I went to IGN.com to see what metadata is usually displayed when listing articles. I found that there’s usually a “time since” following the articles’ headline, followed by the articles’ description. I added this to my design.</a:t>
            </a:r>
          </a:p>
        </p:txBody>
      </p:sp>
    </p:spTree>
    <p:extLst>
      <p:ext uri="{BB962C8B-B14F-4D97-AF65-F5344CB8AC3E}">
        <p14:creationId xmlns:p14="http://schemas.microsoft.com/office/powerpoint/2010/main" val="29308017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257" y="219806"/>
            <a:ext cx="4659325" cy="1400530"/>
          </a:xfrm>
        </p:spPr>
        <p:txBody>
          <a:bodyPr/>
          <a:lstStyle/>
          <a:p>
            <a:r>
              <a:rPr lang="en-US" dirty="0" smtClean="0"/>
              <a:t>Demonstration</a:t>
            </a:r>
            <a:endParaRPr lang="en-US" dirty="0"/>
          </a:p>
        </p:txBody>
      </p:sp>
      <p:sp>
        <p:nvSpPr>
          <p:cNvPr id="6" name="TextBox 5"/>
          <p:cNvSpPr txBox="1"/>
          <p:nvPr/>
        </p:nvSpPr>
        <p:spPr>
          <a:xfrm>
            <a:off x="6771178" y="1379478"/>
            <a:ext cx="3381554" cy="923330"/>
          </a:xfrm>
          <a:prstGeom prst="rect">
            <a:avLst/>
          </a:prstGeom>
          <a:noFill/>
        </p:spPr>
        <p:txBody>
          <a:bodyPr wrap="square" rtlCol="0">
            <a:spAutoFit/>
          </a:bodyPr>
          <a:lstStyle/>
          <a:p>
            <a:pPr marL="342900" indent="-342900">
              <a:buFont typeface="+mj-lt"/>
              <a:buAutoNum type="alphaLcPeriod"/>
            </a:pPr>
            <a:endParaRPr lang="en-US" dirty="0" smtClean="0"/>
          </a:p>
          <a:p>
            <a:pPr marL="342900" indent="-342900">
              <a:buFont typeface="+mj-lt"/>
              <a:buAutoNum type="alphaLcPeriod"/>
            </a:pPr>
            <a:endParaRPr lang="en-US" dirty="0" smtClean="0"/>
          </a:p>
          <a:p>
            <a:pPr marL="342900" indent="-342900">
              <a:buFont typeface="+mj-lt"/>
              <a:buAutoNum type="alphaLcPeriod"/>
            </a:pP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72819" cy="6858000"/>
          </a:xfrm>
          <a:prstGeom prst="rect">
            <a:avLst/>
          </a:prstGeom>
        </p:spPr>
      </p:pic>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819" y="1041536"/>
            <a:ext cx="3963810" cy="4997459"/>
          </a:xfrm>
          <a:prstGeom prst="rect">
            <a:avLst/>
          </a:prstGeom>
        </p:spPr>
      </p:pic>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5715" y="1041536"/>
            <a:ext cx="3516285" cy="4997459"/>
          </a:xfrm>
          <a:prstGeom prst="rect">
            <a:avLst/>
          </a:prstGeom>
        </p:spPr>
      </p:pic>
      <p:sp>
        <p:nvSpPr>
          <p:cNvPr id="14" name="TextBox 13"/>
          <p:cNvSpPr txBox="1"/>
          <p:nvPr/>
        </p:nvSpPr>
        <p:spPr>
          <a:xfrm>
            <a:off x="5158596" y="6107502"/>
            <a:ext cx="6702725" cy="369332"/>
          </a:xfrm>
          <a:prstGeom prst="rect">
            <a:avLst/>
          </a:prstGeom>
          <a:noFill/>
        </p:spPr>
        <p:txBody>
          <a:bodyPr wrap="square" rtlCol="0">
            <a:spAutoFit/>
          </a:bodyPr>
          <a:lstStyle/>
          <a:p>
            <a:r>
              <a:rPr lang="en-US" dirty="0" smtClean="0"/>
              <a:t>Videos View			Articles View</a:t>
            </a:r>
            <a:endParaRPr lang="en-US" dirty="0"/>
          </a:p>
        </p:txBody>
      </p:sp>
    </p:spTree>
    <p:extLst>
      <p:ext uri="{BB962C8B-B14F-4D97-AF65-F5344CB8AC3E}">
        <p14:creationId xmlns:p14="http://schemas.microsoft.com/office/powerpoint/2010/main" val="22021020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045" y="99036"/>
            <a:ext cx="9404723" cy="1400530"/>
          </a:xfrm>
        </p:spPr>
        <p:txBody>
          <a:bodyPr/>
          <a:lstStyle/>
          <a:p>
            <a:r>
              <a:rPr lang="en-US" dirty="0" smtClean="0"/>
              <a:t>Demonstration cont.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84" y="957532"/>
            <a:ext cx="12181403" cy="5900468"/>
          </a:xfrm>
          <a:prstGeom prst="rect">
            <a:avLst/>
          </a:prstGeom>
        </p:spPr>
      </p:pic>
    </p:spTree>
    <p:extLst>
      <p:ext uri="{BB962C8B-B14F-4D97-AF65-F5344CB8AC3E}">
        <p14:creationId xmlns:p14="http://schemas.microsoft.com/office/powerpoint/2010/main" val="694898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73397" cy="1794295"/>
          </a:xfrm>
        </p:spPr>
        <p:txBody>
          <a:bodyPr/>
          <a:lstStyle/>
          <a:p>
            <a:r>
              <a:rPr lang="en-US" dirty="0" smtClean="0"/>
              <a:t>*Bonus Question</a:t>
            </a:r>
            <a:br>
              <a:rPr lang="en-US" dirty="0" smtClean="0"/>
            </a:br>
            <a:endParaRPr lang="en-US" dirty="0"/>
          </a:p>
        </p:txBody>
      </p:sp>
      <p:sp>
        <p:nvSpPr>
          <p:cNvPr id="3" name="Content Placeholder 2"/>
          <p:cNvSpPr>
            <a:spLocks noGrp="1"/>
          </p:cNvSpPr>
          <p:nvPr>
            <p:ph idx="1"/>
          </p:nvPr>
        </p:nvSpPr>
        <p:spPr>
          <a:xfrm>
            <a:off x="-86265" y="646983"/>
            <a:ext cx="7668883" cy="6029864"/>
          </a:xfrm>
        </p:spPr>
        <p:txBody>
          <a:bodyPr>
            <a:normAutofit fontScale="92500" lnSpcReduction="10000"/>
          </a:bodyPr>
          <a:lstStyle/>
          <a:p>
            <a:r>
              <a:rPr lang="en-US" dirty="0" smtClean="0"/>
              <a:t>I decided to create my own Walking Dead themed game of </a:t>
            </a:r>
            <a:r>
              <a:rPr lang="en-US" dirty="0" err="1" smtClean="0"/>
              <a:t>Qwirkle</a:t>
            </a:r>
            <a:r>
              <a:rPr lang="en-US" dirty="0" smtClean="0"/>
              <a:t>. Unfortunately, I wasn’t able to complete the code in time so the game is not playable. However I will happily explain the rules and my thought process behind creating the game (although I do hope you are a Walking Dead fan to make things easier to understand </a:t>
            </a:r>
            <a:r>
              <a:rPr lang="en-US" dirty="0" smtClean="0">
                <a:sym typeface="Wingdings" panose="05000000000000000000" pitchFamily="2" charset="2"/>
              </a:rPr>
              <a:t>)</a:t>
            </a:r>
            <a:r>
              <a:rPr lang="en-US" dirty="0" smtClean="0"/>
              <a:t>. I have also uploaded my source code to my GitHub repository. </a:t>
            </a:r>
          </a:p>
          <a:p>
            <a:r>
              <a:rPr lang="en-US" dirty="0"/>
              <a:t>Initially I was going to create a very custom game of </a:t>
            </a:r>
            <a:r>
              <a:rPr lang="en-US" dirty="0" err="1"/>
              <a:t>Qwirkle</a:t>
            </a:r>
            <a:r>
              <a:rPr lang="en-US" dirty="0"/>
              <a:t> where there were two factions each controlled by a player. There would be villains and heroes. I considered having different tiles such as the villains could place and match walker tiles while the heroes could only </a:t>
            </a:r>
            <a:r>
              <a:rPr lang="en-US" dirty="0" smtClean="0"/>
              <a:t>use </a:t>
            </a:r>
            <a:r>
              <a:rPr lang="en-US" dirty="0"/>
              <a:t>“Alexandrian” or civilian tiles. I also considered </a:t>
            </a:r>
            <a:r>
              <a:rPr lang="en-US" dirty="0" smtClean="0"/>
              <a:t>adding special </a:t>
            </a:r>
            <a:r>
              <a:rPr lang="en-US" dirty="0"/>
              <a:t>attack moves to my players that could only be used once certain conditions </a:t>
            </a:r>
            <a:r>
              <a:rPr lang="en-US" dirty="0" smtClean="0"/>
              <a:t>were </a:t>
            </a:r>
            <a:r>
              <a:rPr lang="en-US" dirty="0"/>
              <a:t>met. An example would be “Negan can randomly kill any hero tile on the board but you must spend points saved from matching tiles” or “</a:t>
            </a:r>
            <a:r>
              <a:rPr lang="en-US" dirty="0" err="1"/>
              <a:t>Michonne</a:t>
            </a:r>
            <a:r>
              <a:rPr lang="en-US" dirty="0"/>
              <a:t> can kill all tiles within a row using her </a:t>
            </a:r>
            <a:r>
              <a:rPr lang="en-US" dirty="0" err="1"/>
              <a:t>kitana</a:t>
            </a:r>
            <a:r>
              <a:rPr lang="en-US" dirty="0"/>
              <a:t> by spending a certain amount of points”. I quickly realized although this sounded cool, I wasn’t going to have enough time to design and program it. Instead I opted for a more traditional version.</a:t>
            </a:r>
          </a:p>
          <a:p>
            <a:endParaRPr lang="en-US" dirty="0" smtClean="0"/>
          </a:p>
          <a:p>
            <a:endParaRPr lang="en-US" dirty="0" smtClean="0"/>
          </a:p>
          <a:p>
            <a:endParaRPr lang="en-US" dirty="0"/>
          </a:p>
        </p:txBody>
      </p:sp>
      <p:pic>
        <p:nvPicPr>
          <p:cNvPr id="5124" name="Picture 4" descr="Image result for walking dead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846" y="2068723"/>
            <a:ext cx="5715000" cy="47720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walking dea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069" y="3857624"/>
            <a:ext cx="5800725" cy="30003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walking dead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223" y="502201"/>
            <a:ext cx="3735144" cy="144736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qwirkle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022318">
            <a:off x="10464083" y="1681328"/>
            <a:ext cx="1562455" cy="41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235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3677" y="69012"/>
            <a:ext cx="9126415" cy="2743199"/>
          </a:xfrm>
        </p:spPr>
        <p:txBody>
          <a:bodyPr>
            <a:normAutofit lnSpcReduction="10000"/>
          </a:bodyPr>
          <a:lstStyle/>
          <a:p>
            <a:r>
              <a:rPr lang="en-US" dirty="0" smtClean="0"/>
              <a:t>My Walking Dead themed </a:t>
            </a:r>
            <a:r>
              <a:rPr lang="en-US" dirty="0" err="1" smtClean="0"/>
              <a:t>Qwirkle</a:t>
            </a:r>
            <a:r>
              <a:rPr lang="en-US" dirty="0" smtClean="0"/>
              <a:t> would be very similar to the original game, except instead of differently shaped tiles there would be types of Walkers from the show (Spiked, Bleeding Eyes, Burnt, Floater, Bicycle, Riot Gear). These could be matched the same way as shapes in the original game. I also thought it would be fun to add in special character tiles representing both the heroes and villains of the series. These special tiles would have higher values and reward the player with a high score when matched with the right row of Walker tiles. The hero/villain tiles were:</a:t>
            </a:r>
            <a:endParaRPr lang="en-US" dirty="0"/>
          </a:p>
        </p:txBody>
      </p:sp>
      <p:pic>
        <p:nvPicPr>
          <p:cNvPr id="6148" name="Picture 4" descr="Image result for walking dead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1699" y="1181828"/>
            <a:ext cx="5638490" cy="65175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walking dead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32" y="1793631"/>
            <a:ext cx="4028065" cy="50643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28019" y="2812211"/>
            <a:ext cx="3727938" cy="3970318"/>
          </a:xfrm>
          <a:prstGeom prst="rect">
            <a:avLst/>
          </a:prstGeom>
          <a:noFill/>
        </p:spPr>
        <p:txBody>
          <a:bodyPr wrap="square" rtlCol="0">
            <a:spAutoFit/>
          </a:bodyPr>
          <a:lstStyle/>
          <a:p>
            <a:r>
              <a:rPr lang="en-US" sz="1400" dirty="0" smtClean="0"/>
              <a:t>1.Rick </a:t>
            </a:r>
          </a:p>
          <a:p>
            <a:r>
              <a:rPr lang="en-US" sz="1400" dirty="0" smtClean="0"/>
              <a:t>	value: 12 points</a:t>
            </a:r>
          </a:p>
          <a:p>
            <a:r>
              <a:rPr lang="en-US" sz="1400" dirty="0" smtClean="0"/>
              <a:t>	Needs: Spiked line</a:t>
            </a:r>
          </a:p>
          <a:p>
            <a:r>
              <a:rPr lang="en-US" sz="1400" dirty="0" smtClean="0"/>
              <a:t>2.Michonne </a:t>
            </a:r>
          </a:p>
          <a:p>
            <a:r>
              <a:rPr lang="en-US" sz="1400" dirty="0" smtClean="0"/>
              <a:t>	value: 11 points</a:t>
            </a:r>
          </a:p>
          <a:p>
            <a:r>
              <a:rPr lang="en-US" sz="1400" dirty="0" smtClean="0"/>
              <a:t>	Needs: Bleeding Eyes line</a:t>
            </a:r>
          </a:p>
          <a:p>
            <a:r>
              <a:rPr lang="en-US" sz="1400" dirty="0" smtClean="0"/>
              <a:t>3.Carol </a:t>
            </a:r>
          </a:p>
          <a:p>
            <a:r>
              <a:rPr lang="en-US" sz="1400" dirty="0" smtClean="0"/>
              <a:t>	value: 10 points</a:t>
            </a:r>
          </a:p>
          <a:p>
            <a:r>
              <a:rPr lang="en-US" sz="1400" dirty="0" smtClean="0"/>
              <a:t>	Needs: Burnt line</a:t>
            </a:r>
          </a:p>
          <a:p>
            <a:r>
              <a:rPr lang="en-US" sz="1400" dirty="0" smtClean="0"/>
              <a:t>4.Glenn </a:t>
            </a:r>
          </a:p>
          <a:p>
            <a:r>
              <a:rPr lang="en-US" sz="1400" dirty="0" smtClean="0"/>
              <a:t>	value: 9 points </a:t>
            </a:r>
          </a:p>
          <a:p>
            <a:r>
              <a:rPr lang="en-US" sz="1400" dirty="0" smtClean="0"/>
              <a:t>	Needs: Floater line</a:t>
            </a:r>
          </a:p>
          <a:p>
            <a:r>
              <a:rPr lang="en-US" sz="1400" dirty="0" smtClean="0"/>
              <a:t>5.Daryl </a:t>
            </a:r>
          </a:p>
          <a:p>
            <a:r>
              <a:rPr lang="en-US" sz="1400" dirty="0" smtClean="0"/>
              <a:t>	value: 8 points</a:t>
            </a:r>
          </a:p>
          <a:p>
            <a:r>
              <a:rPr lang="en-US" sz="1400" dirty="0" smtClean="0"/>
              <a:t>	Needs: Bicycle line</a:t>
            </a:r>
          </a:p>
          <a:p>
            <a:r>
              <a:rPr lang="en-US" sz="1400" dirty="0" smtClean="0"/>
              <a:t>6.Carl </a:t>
            </a:r>
          </a:p>
          <a:p>
            <a:r>
              <a:rPr lang="en-US" sz="1400" dirty="0" smtClean="0"/>
              <a:t>	value: 7 points</a:t>
            </a:r>
          </a:p>
          <a:p>
            <a:r>
              <a:rPr lang="en-US" sz="1400" dirty="0" smtClean="0"/>
              <a:t>	Needs: Riot Gear line</a:t>
            </a:r>
            <a:endParaRPr lang="en-US" sz="1400" dirty="0"/>
          </a:p>
        </p:txBody>
      </p:sp>
      <p:sp>
        <p:nvSpPr>
          <p:cNvPr id="5" name="TextBox 4"/>
          <p:cNvSpPr txBox="1"/>
          <p:nvPr/>
        </p:nvSpPr>
        <p:spPr>
          <a:xfrm>
            <a:off x="6108841" y="2812211"/>
            <a:ext cx="3525715" cy="3970318"/>
          </a:xfrm>
          <a:prstGeom prst="rect">
            <a:avLst/>
          </a:prstGeom>
          <a:noFill/>
        </p:spPr>
        <p:txBody>
          <a:bodyPr wrap="square" rtlCol="0">
            <a:spAutoFit/>
          </a:bodyPr>
          <a:lstStyle/>
          <a:p>
            <a:r>
              <a:rPr lang="en-US" sz="1400" dirty="0" smtClean="0"/>
              <a:t>1.Negan </a:t>
            </a:r>
          </a:p>
          <a:p>
            <a:r>
              <a:rPr lang="en-US" sz="1400" dirty="0" smtClean="0"/>
              <a:t>	value: 12 points </a:t>
            </a:r>
          </a:p>
          <a:p>
            <a:r>
              <a:rPr lang="en-US" sz="1400" dirty="0" smtClean="0"/>
              <a:t>	Needs: Spiked line</a:t>
            </a:r>
          </a:p>
          <a:p>
            <a:r>
              <a:rPr lang="en-US" sz="1400" dirty="0" smtClean="0"/>
              <a:t>2.Governor </a:t>
            </a:r>
          </a:p>
          <a:p>
            <a:r>
              <a:rPr lang="en-US" sz="1400" dirty="0" smtClean="0"/>
              <a:t>	value: 11 points</a:t>
            </a:r>
          </a:p>
          <a:p>
            <a:r>
              <a:rPr lang="en-US" sz="1400" dirty="0" smtClean="0"/>
              <a:t>	Needs: Bleeding Eyes line</a:t>
            </a:r>
          </a:p>
          <a:p>
            <a:r>
              <a:rPr lang="en-US" sz="1400" dirty="0" smtClean="0"/>
              <a:t>3.Gareth  </a:t>
            </a:r>
          </a:p>
          <a:p>
            <a:r>
              <a:rPr lang="en-US" sz="1400" dirty="0" smtClean="0"/>
              <a:t>	value: 10 points</a:t>
            </a:r>
          </a:p>
          <a:p>
            <a:r>
              <a:rPr lang="en-US" sz="1400" dirty="0" smtClean="0"/>
              <a:t>	Needs: Burnt line</a:t>
            </a:r>
          </a:p>
          <a:p>
            <a:r>
              <a:rPr lang="en-US" sz="1400" dirty="0" smtClean="0"/>
              <a:t>4.Shane</a:t>
            </a:r>
          </a:p>
          <a:p>
            <a:r>
              <a:rPr lang="en-US" sz="1400" dirty="0" smtClean="0"/>
              <a:t>	value: 9 points</a:t>
            </a:r>
          </a:p>
          <a:p>
            <a:r>
              <a:rPr lang="en-US" sz="1400" dirty="0" smtClean="0"/>
              <a:t>	Needs: Floater line</a:t>
            </a:r>
          </a:p>
          <a:p>
            <a:r>
              <a:rPr lang="en-US" sz="1400" dirty="0" smtClean="0"/>
              <a:t>5.Dwight </a:t>
            </a:r>
          </a:p>
          <a:p>
            <a:r>
              <a:rPr lang="en-US" sz="1400" dirty="0" smtClean="0"/>
              <a:t>	value: 8 points </a:t>
            </a:r>
          </a:p>
          <a:p>
            <a:r>
              <a:rPr lang="en-US" sz="1400" dirty="0" smtClean="0"/>
              <a:t>	Needs: Bicycle line</a:t>
            </a:r>
          </a:p>
          <a:p>
            <a:r>
              <a:rPr lang="en-US" sz="1400" dirty="0" smtClean="0"/>
              <a:t>6.Dawn </a:t>
            </a:r>
          </a:p>
          <a:p>
            <a:r>
              <a:rPr lang="en-US" sz="1400" dirty="0" smtClean="0"/>
              <a:t>	value: 7 points</a:t>
            </a:r>
          </a:p>
          <a:p>
            <a:r>
              <a:rPr lang="en-US" sz="1400" dirty="0" smtClean="0"/>
              <a:t>	Needs: Riot Gear line</a:t>
            </a:r>
            <a:endParaRPr lang="en-US" sz="1400" dirty="0"/>
          </a:p>
        </p:txBody>
      </p:sp>
    </p:spTree>
    <p:extLst>
      <p:ext uri="{BB962C8B-B14F-4D97-AF65-F5344CB8AC3E}">
        <p14:creationId xmlns:p14="http://schemas.microsoft.com/office/powerpoint/2010/main" val="1258122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Screenshot</a:t>
            </a:r>
            <a:endParaRPr lang="en-US" dirty="0"/>
          </a:p>
        </p:txBody>
      </p:sp>
      <p:sp>
        <p:nvSpPr>
          <p:cNvPr id="3" name="Content Placeholder 2"/>
          <p:cNvSpPr>
            <a:spLocks noGrp="1"/>
          </p:cNvSpPr>
          <p:nvPr>
            <p:ph idx="1"/>
          </p:nvPr>
        </p:nvSpPr>
        <p:spPr>
          <a:xfrm>
            <a:off x="345057" y="2044463"/>
            <a:ext cx="11335108" cy="5408762"/>
          </a:xfrm>
        </p:spPr>
        <p:txBody>
          <a:bodyPr/>
          <a:lstStyle/>
          <a:p>
            <a:r>
              <a:rPr lang="en-US" dirty="0" smtClean="0"/>
              <a:t>I wanted to practice making a game which implements a Java frame window and makes the display more innovative for the user. I also wanted to practice button creation and action event handling. Although my code was incomplete, I hope this gives you an idea of how creative I can be and how much more I enjoy my work when it’s related to something I am passionate about. Here’s a look at what could have been.</a:t>
            </a:r>
          </a:p>
          <a:p>
            <a:pPr marL="0" indent="0">
              <a:buNone/>
            </a:pPr>
            <a:endParaRPr lang="en-US" dirty="0"/>
          </a:p>
        </p:txBody>
      </p:sp>
      <p:pic>
        <p:nvPicPr>
          <p:cNvPr id="7174" name="Picture 6" descr="Image result for walking dead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8021"/>
            <a:ext cx="12192000" cy="351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6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b="4429"/>
          <a:stretch/>
        </p:blipFill>
        <p:spPr>
          <a:xfrm>
            <a:off x="551219" y="347930"/>
            <a:ext cx="11059935" cy="6203951"/>
          </a:xfrm>
          <a:prstGeom prst="rect">
            <a:avLst/>
          </a:prstGeom>
        </p:spPr>
      </p:pic>
    </p:spTree>
    <p:extLst>
      <p:ext uri="{BB962C8B-B14F-4D97-AF65-F5344CB8AC3E}">
        <p14:creationId xmlns:p14="http://schemas.microsoft.com/office/powerpoint/2010/main" val="17586010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IGN!</a:t>
            </a:r>
            <a:r>
              <a:rPr lang="en-US" dirty="0"/>
              <a:t/>
            </a:r>
            <a:br>
              <a:rPr lang="en-US" dirty="0"/>
            </a:br>
            <a:endParaRPr lang="en-US" sz="2400" dirty="0"/>
          </a:p>
        </p:txBody>
      </p:sp>
      <p:sp>
        <p:nvSpPr>
          <p:cNvPr id="3" name="Content Placeholder 2"/>
          <p:cNvSpPr>
            <a:spLocks noGrp="1"/>
          </p:cNvSpPr>
          <p:nvPr>
            <p:ph idx="1"/>
          </p:nvPr>
        </p:nvSpPr>
        <p:spPr>
          <a:xfrm>
            <a:off x="733245" y="1690609"/>
            <a:ext cx="10877910" cy="5046621"/>
          </a:xfrm>
        </p:spPr>
        <p:txBody>
          <a:bodyPr>
            <a:normAutofit fontScale="77500" lnSpcReduction="20000"/>
          </a:bodyPr>
          <a:lstStyle/>
          <a:p>
            <a:r>
              <a:rPr lang="en-US" dirty="0" err="1" smtClean="0"/>
              <a:t>Youtube</a:t>
            </a:r>
            <a:r>
              <a:rPr lang="en-US" dirty="0" smtClean="0"/>
              <a:t> Introduction: </a:t>
            </a:r>
            <a:r>
              <a:rPr lang="en-US" dirty="0">
                <a:hlinkClick r:id="rId2"/>
              </a:rPr>
              <a:t>https://</a:t>
            </a:r>
            <a:r>
              <a:rPr lang="en-US" dirty="0" smtClean="0">
                <a:hlinkClick r:id="rId2"/>
              </a:rPr>
              <a:t>youtu.be/LJ3UExh3xR0</a:t>
            </a:r>
            <a:endParaRPr lang="en-US" dirty="0" smtClean="0"/>
          </a:p>
          <a:p>
            <a:r>
              <a:rPr lang="en-US" dirty="0" smtClean="0"/>
              <a:t>GitHub Source Code: </a:t>
            </a:r>
            <a:r>
              <a:rPr lang="en-US" dirty="0">
                <a:hlinkClick r:id="rId3"/>
              </a:rPr>
              <a:t>https://</a:t>
            </a:r>
            <a:r>
              <a:rPr lang="en-US" dirty="0" smtClean="0">
                <a:hlinkClick r:id="rId3"/>
              </a:rPr>
              <a:t>github.com/Michaelgoku/IGN-Code-Foo-7</a:t>
            </a:r>
            <a:endParaRPr lang="en-US" dirty="0" smtClean="0"/>
          </a:p>
          <a:p>
            <a:r>
              <a:rPr lang="en-US" dirty="0" smtClean="0"/>
              <a:t>Repositories:</a:t>
            </a:r>
          </a:p>
          <a:p>
            <a:pPr marL="457200" lvl="1" indent="0">
              <a:buNone/>
            </a:pPr>
            <a:r>
              <a:rPr lang="en-US" dirty="0" err="1" smtClean="0"/>
              <a:t>IGN_Code_Foo</a:t>
            </a:r>
            <a:r>
              <a:rPr lang="en-US" dirty="0" smtClean="0"/>
              <a:t> – Grid problem solver. </a:t>
            </a:r>
          </a:p>
          <a:p>
            <a:pPr marL="1257300" lvl="2" indent="-400050"/>
            <a:r>
              <a:rPr lang="en-US" dirty="0" smtClean="0"/>
              <a:t>GridMenu.java</a:t>
            </a:r>
          </a:p>
          <a:p>
            <a:pPr marL="1257300" lvl="2" indent="-400050"/>
            <a:r>
              <a:rPr lang="en-US" dirty="0" smtClean="0"/>
              <a:t>GridSolver.java</a:t>
            </a:r>
          </a:p>
          <a:p>
            <a:pPr marL="457200" lvl="1" indent="0">
              <a:buNone/>
            </a:pPr>
            <a:r>
              <a:rPr lang="en-US" dirty="0" err="1" smtClean="0"/>
              <a:t>FrontEnd</a:t>
            </a:r>
            <a:r>
              <a:rPr lang="en-US" dirty="0" smtClean="0"/>
              <a:t> – Pull from API and display on web page front end problem.</a:t>
            </a:r>
            <a:endParaRPr lang="en-US" dirty="0"/>
          </a:p>
          <a:p>
            <a:pPr lvl="2"/>
            <a:r>
              <a:rPr lang="en-US" dirty="0" smtClean="0"/>
              <a:t>CodeFoo.html</a:t>
            </a:r>
          </a:p>
          <a:p>
            <a:pPr lvl="2"/>
            <a:r>
              <a:rPr lang="en-US" dirty="0" smtClean="0"/>
              <a:t>Jscript.js</a:t>
            </a:r>
          </a:p>
          <a:p>
            <a:pPr lvl="2"/>
            <a:r>
              <a:rPr lang="en-US" dirty="0" smtClean="0"/>
              <a:t>Style.css</a:t>
            </a:r>
          </a:p>
          <a:p>
            <a:pPr lvl="2"/>
            <a:r>
              <a:rPr lang="en-US" dirty="0" smtClean="0"/>
              <a:t>Bootstrap (not written by me but imported in CodeFoo.html)</a:t>
            </a:r>
          </a:p>
          <a:p>
            <a:pPr lvl="2"/>
            <a:r>
              <a:rPr lang="en-US" dirty="0" err="1" smtClean="0"/>
              <a:t>Jquery</a:t>
            </a:r>
            <a:r>
              <a:rPr lang="en-US" dirty="0" smtClean="0"/>
              <a:t> </a:t>
            </a:r>
            <a:r>
              <a:rPr lang="en-US" dirty="0"/>
              <a:t>(not written by me but imported in </a:t>
            </a:r>
            <a:r>
              <a:rPr lang="en-US" dirty="0" smtClean="0"/>
              <a:t>CodeFoo.html</a:t>
            </a:r>
            <a:r>
              <a:rPr lang="en-US" dirty="0"/>
              <a:t>)</a:t>
            </a:r>
            <a:endParaRPr lang="en-US" dirty="0" smtClean="0"/>
          </a:p>
          <a:p>
            <a:pPr marL="457200" lvl="1" indent="0">
              <a:buNone/>
            </a:pPr>
            <a:r>
              <a:rPr lang="en-US" dirty="0" smtClean="0"/>
              <a:t>Walking Dead </a:t>
            </a:r>
            <a:r>
              <a:rPr lang="en-US" dirty="0" err="1" smtClean="0"/>
              <a:t>Qwirkle</a:t>
            </a:r>
            <a:r>
              <a:rPr lang="en-US" dirty="0" smtClean="0"/>
              <a:t> –  Bonus Question</a:t>
            </a:r>
            <a:endParaRPr lang="en-US" dirty="0"/>
          </a:p>
          <a:p>
            <a:pPr lvl="2"/>
            <a:r>
              <a:rPr lang="en-US" dirty="0" smtClean="0"/>
              <a:t>CharacterTile.java</a:t>
            </a:r>
          </a:p>
          <a:p>
            <a:pPr lvl="2"/>
            <a:r>
              <a:rPr lang="en-US" dirty="0" smtClean="0"/>
              <a:t>GameMenu.java</a:t>
            </a:r>
          </a:p>
          <a:p>
            <a:pPr lvl="2"/>
            <a:r>
              <a:rPr lang="en-US" dirty="0" smtClean="0"/>
              <a:t>Player.java</a:t>
            </a:r>
          </a:p>
          <a:p>
            <a:pPr lvl="2"/>
            <a:r>
              <a:rPr lang="en-US" dirty="0" smtClean="0"/>
              <a:t>Qwirkle.java</a:t>
            </a:r>
            <a:endParaRPr lang="en-US" dirty="0"/>
          </a:p>
          <a:p>
            <a:pPr lvl="2"/>
            <a:endParaRPr lang="en-US" dirty="0"/>
          </a:p>
          <a:p>
            <a:pPr lvl="1"/>
            <a:endParaRPr lang="en-US" dirty="0"/>
          </a:p>
        </p:txBody>
      </p:sp>
    </p:spTree>
    <p:extLst>
      <p:ext uri="{BB962C8B-B14F-4D97-AF65-F5344CB8AC3E}">
        <p14:creationId xmlns:p14="http://schemas.microsoft.com/office/powerpoint/2010/main" val="1988842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br>
              <a:rPr lang="en-US" dirty="0" smtClean="0"/>
            </a:br>
            <a:r>
              <a:rPr lang="en-US" sz="2400" dirty="0"/>
              <a:t>https://youtu.be/LJ3UExh3xR0</a:t>
            </a:r>
            <a:r>
              <a:rPr lang="en-US" u="sng" dirty="0" smtClean="0"/>
              <a:t/>
            </a:r>
            <a:br>
              <a:rPr lang="en-US" u="sng" dirty="0" smtClean="0"/>
            </a:br>
            <a:endParaRPr lang="en-US" u="sng" dirty="0"/>
          </a:p>
        </p:txBody>
      </p:sp>
      <p:pic>
        <p:nvPicPr>
          <p:cNvPr id="6" name="LJ3UExh3xR0"/>
          <p:cNvPicPr>
            <a:picLocks noGrp="1" noRot="1" noChangeAspect="1"/>
          </p:cNvPicPr>
          <p:nvPr>
            <p:ph idx="1"/>
            <a:videoFile r:link="rId1"/>
          </p:nvPr>
        </p:nvPicPr>
        <p:blipFill>
          <a:blip r:embed="rId3"/>
          <a:stretch>
            <a:fillRect/>
          </a:stretch>
        </p:blipFill>
        <p:spPr>
          <a:xfrm>
            <a:off x="1393077" y="1542391"/>
            <a:ext cx="9027633" cy="5078044"/>
          </a:xfrm>
          <a:prstGeom prst="rect">
            <a:avLst/>
          </a:prstGeom>
        </p:spPr>
      </p:pic>
    </p:spTree>
    <p:extLst>
      <p:ext uri="{BB962C8B-B14F-4D97-AF65-F5344CB8AC3E}">
        <p14:creationId xmlns:p14="http://schemas.microsoft.com/office/powerpoint/2010/main" val="184887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Empire State Building Problem</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38345"/>
            <a:ext cx="3040624" cy="5519655"/>
          </a:xfrm>
        </p:spPr>
      </p:pic>
      <p:pic>
        <p:nvPicPr>
          <p:cNvPr id="3076" name="Picture 4" descr="Image result for king kong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626" y="4418902"/>
            <a:ext cx="3039374" cy="24390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347049" y="905772"/>
            <a:ext cx="8220972" cy="3693319"/>
          </a:xfrm>
          <a:prstGeom prst="rect">
            <a:avLst/>
          </a:prstGeom>
          <a:noFill/>
        </p:spPr>
        <p:txBody>
          <a:bodyPr wrap="square" rtlCol="0">
            <a:spAutoFit/>
          </a:bodyPr>
          <a:lstStyle/>
          <a:p>
            <a:pPr marL="342900" indent="-342900">
              <a:buFont typeface="+mj-lt"/>
              <a:buAutoNum type="arabicPeriod"/>
            </a:pPr>
            <a:endParaRPr lang="en-US"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smtClean="0">
                <a:solidFill>
                  <a:schemeClr val="bg1"/>
                </a:solidFill>
                <a:latin typeface="Times New Roman" panose="02020603050405020304" pitchFamily="18" charset="0"/>
                <a:cs typeface="Times New Roman" panose="02020603050405020304" pitchFamily="18" charset="0"/>
              </a:rPr>
              <a:t>	I </a:t>
            </a:r>
            <a:r>
              <a:rPr lang="en-US" dirty="0">
                <a:solidFill>
                  <a:schemeClr val="bg1"/>
                </a:solidFill>
                <a:latin typeface="Times New Roman" panose="02020603050405020304" pitchFamily="18" charset="0"/>
                <a:cs typeface="Times New Roman" panose="02020603050405020304" pitchFamily="18" charset="0"/>
              </a:rPr>
              <a:t>immediately </a:t>
            </a:r>
            <a:r>
              <a:rPr lang="en-US" dirty="0" smtClean="0">
                <a:solidFill>
                  <a:schemeClr val="bg1"/>
                </a:solidFill>
                <a:latin typeface="Times New Roman" panose="02020603050405020304" pitchFamily="18" charset="0"/>
                <a:cs typeface="Times New Roman" panose="02020603050405020304" pitchFamily="18" charset="0"/>
              </a:rPr>
              <a:t>pictured the </a:t>
            </a:r>
            <a:r>
              <a:rPr lang="en-US" dirty="0">
                <a:solidFill>
                  <a:schemeClr val="bg1"/>
                </a:solidFill>
                <a:latin typeface="Times New Roman" panose="02020603050405020304" pitchFamily="18" charset="0"/>
                <a:cs typeface="Times New Roman" panose="02020603050405020304" pitchFamily="18" charset="0"/>
              </a:rPr>
              <a:t>Empire State Building and </a:t>
            </a:r>
            <a:r>
              <a:rPr lang="en-US" dirty="0" smtClean="0">
                <a:solidFill>
                  <a:schemeClr val="bg1"/>
                </a:solidFill>
                <a:latin typeface="Times New Roman" panose="02020603050405020304" pitchFamily="18" charset="0"/>
                <a:cs typeface="Times New Roman" panose="02020603050405020304" pitchFamily="18" charset="0"/>
              </a:rPr>
              <a:t>recalled that its </a:t>
            </a:r>
            <a:r>
              <a:rPr lang="en-US" dirty="0">
                <a:solidFill>
                  <a:schemeClr val="bg1"/>
                </a:solidFill>
                <a:latin typeface="Times New Roman" panose="02020603050405020304" pitchFamily="18" charset="0"/>
                <a:cs typeface="Times New Roman" panose="02020603050405020304" pitchFamily="18" charset="0"/>
              </a:rPr>
              <a:t>structure resembles several </a:t>
            </a:r>
            <a:r>
              <a:rPr lang="en-US" dirty="0" smtClean="0">
                <a:solidFill>
                  <a:schemeClr val="bg1"/>
                </a:solidFill>
                <a:latin typeface="Times New Roman" panose="02020603050405020304" pitchFamily="18" charset="0"/>
                <a:cs typeface="Times New Roman" panose="02020603050405020304" pitchFamily="18" charset="0"/>
              </a:rPr>
              <a:t>3D rectangular </a:t>
            </a:r>
            <a:r>
              <a:rPr lang="en-US" dirty="0">
                <a:solidFill>
                  <a:schemeClr val="bg1"/>
                </a:solidFill>
                <a:latin typeface="Times New Roman" panose="02020603050405020304" pitchFamily="18" charset="0"/>
                <a:cs typeface="Times New Roman" panose="02020603050405020304" pitchFamily="18" charset="0"/>
              </a:rPr>
              <a:t>boxes and squares which are all stacked to create </a:t>
            </a:r>
            <a:r>
              <a:rPr lang="en-US" dirty="0" smtClean="0">
                <a:solidFill>
                  <a:schemeClr val="bg1"/>
                </a:solidFill>
                <a:latin typeface="Times New Roman" panose="02020603050405020304" pitchFamily="18" charset="0"/>
                <a:cs typeface="Times New Roman" panose="02020603050405020304" pitchFamily="18" charset="0"/>
              </a:rPr>
              <a:t>its </a:t>
            </a:r>
            <a:r>
              <a:rPr lang="en-US" dirty="0">
                <a:solidFill>
                  <a:schemeClr val="bg1"/>
                </a:solidFill>
                <a:latin typeface="Times New Roman" panose="02020603050405020304" pitchFamily="18" charset="0"/>
                <a:cs typeface="Times New Roman" panose="02020603050405020304" pitchFamily="18" charset="0"/>
              </a:rPr>
              <a:t>overall shape. </a:t>
            </a:r>
            <a:r>
              <a:rPr lang="en-US" dirty="0" smtClean="0">
                <a:solidFill>
                  <a:schemeClr val="bg1"/>
                </a:solidFill>
                <a:latin typeface="Times New Roman" panose="02020603050405020304" pitchFamily="18" charset="0"/>
                <a:cs typeface="Times New Roman" panose="02020603050405020304" pitchFamily="18" charset="0"/>
              </a:rPr>
              <a:t>At the top of the building </a:t>
            </a:r>
            <a:r>
              <a:rPr lang="en-US" dirty="0" smtClean="0">
                <a:solidFill>
                  <a:schemeClr val="bg1"/>
                </a:solidFill>
                <a:latin typeface="Times New Roman" panose="02020603050405020304" pitchFamily="18" charset="0"/>
                <a:cs typeface="Times New Roman" panose="02020603050405020304" pitchFamily="18" charset="0"/>
              </a:rPr>
              <a:t>I am presuming we have a flat conical shape topped by half of a sphere and then a thin, tubular shape. Since this is a very large building, I will consider the line to be like a stack of many cube shapes. </a:t>
            </a:r>
            <a:r>
              <a:rPr lang="en-US" dirty="0" smtClean="0">
                <a:solidFill>
                  <a:schemeClr val="bg1"/>
                </a:solidFill>
                <a:latin typeface="Times New Roman" panose="02020603050405020304" pitchFamily="18" charset="0"/>
                <a:cs typeface="Times New Roman" panose="02020603050405020304" pitchFamily="18" charset="0"/>
              </a:rPr>
              <a:t>This </a:t>
            </a:r>
            <a:r>
              <a:rPr lang="en-US" dirty="0">
                <a:solidFill>
                  <a:schemeClr val="bg1"/>
                </a:solidFill>
                <a:latin typeface="Times New Roman" panose="02020603050405020304" pitchFamily="18" charset="0"/>
                <a:cs typeface="Times New Roman" panose="02020603050405020304" pitchFamily="18" charset="0"/>
              </a:rPr>
              <a:t>reminded me of the design principle of “modularity” or separation of concerns. </a:t>
            </a:r>
            <a:endParaRPr lang="en-US"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smtClean="0">
                <a:solidFill>
                  <a:schemeClr val="bg1"/>
                </a:solidFill>
                <a:latin typeface="Times New Roman" panose="02020603050405020304" pitchFamily="18" charset="0"/>
                <a:cs typeface="Times New Roman" panose="02020603050405020304" pitchFamily="18" charset="0"/>
              </a:rPr>
              <a:t>	In </a:t>
            </a:r>
            <a:r>
              <a:rPr lang="en-US" dirty="0">
                <a:solidFill>
                  <a:schemeClr val="bg1"/>
                </a:solidFill>
                <a:latin typeface="Times New Roman" panose="02020603050405020304" pitchFamily="18" charset="0"/>
                <a:cs typeface="Times New Roman" panose="02020603050405020304" pitchFamily="18" charset="0"/>
              </a:rPr>
              <a:t>order to solve the larger problem at hand we must first divide it into smaller problems. Using this knowledge, we can break down the schematics of the building into individual pieces which can then be solved to find cubic volume of each piece</a:t>
            </a:r>
            <a:r>
              <a:rPr lang="en-US" dirty="0" smtClean="0">
                <a:solidFill>
                  <a:schemeClr val="bg1"/>
                </a:solidFill>
                <a:latin typeface="Times New Roman" panose="02020603050405020304" pitchFamily="18" charset="0"/>
                <a:cs typeface="Times New Roman" panose="02020603050405020304" pitchFamily="18" charset="0"/>
              </a:rPr>
              <a:t>. Below are the equations we will need.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3597215" y="4278702"/>
            <a:ext cx="5305245" cy="2363638"/>
          </a:xfrm>
          <a:prstGeom prst="rect">
            <a:avLst/>
          </a:prstGeom>
          <a:noFill/>
        </p:spPr>
        <p:txBody>
          <a:bodyPr wrap="square" rtlCol="0">
            <a:spAutoFit/>
          </a:bodyPr>
          <a:lstStyle/>
          <a:p>
            <a:endParaRPr lang="en-US" dirty="0"/>
          </a:p>
        </p:txBody>
      </p:sp>
      <mc:AlternateContent xmlns:mc="http://schemas.openxmlformats.org/markup-compatibility/2006">
        <mc:Choice xmlns:a14="http://schemas.microsoft.com/office/drawing/2010/main" Requires="a14">
          <p:graphicFrame>
            <p:nvGraphicFramePr>
              <p:cNvPr id="9" name="Table 8"/>
              <p:cNvGraphicFramePr>
                <a:graphicFrameLocks noGrp="1"/>
              </p:cNvGraphicFramePr>
              <p:nvPr>
                <p:extLst>
                  <p:ext uri="{D42A27DB-BD31-4B8C-83A1-F6EECF244321}">
                    <p14:modId xmlns:p14="http://schemas.microsoft.com/office/powerpoint/2010/main" val="302493237"/>
                  </p:ext>
                </p:extLst>
              </p:nvPr>
            </p:nvGraphicFramePr>
            <p:xfrm>
              <a:off x="3398808" y="4617605"/>
              <a:ext cx="5753818" cy="2230502"/>
            </p:xfrm>
            <a:graphic>
              <a:graphicData uri="http://schemas.openxmlformats.org/drawingml/2006/table">
                <a:tbl>
                  <a:tblPr firstRow="1" bandRow="1">
                    <a:tableStyleId>{5C22544A-7EE6-4342-B048-85BDC9FD1C3A}</a:tableStyleId>
                  </a:tblPr>
                  <a:tblGrid>
                    <a:gridCol w="2876909"/>
                    <a:gridCol w="2876909"/>
                  </a:tblGrid>
                  <a:tr h="315439">
                    <a:tc>
                      <a:txBody>
                        <a:bodyPr/>
                        <a:lstStyle/>
                        <a:p>
                          <a:r>
                            <a:rPr lang="en-US" dirty="0" smtClean="0"/>
                            <a:t>Shape</a:t>
                          </a:r>
                          <a:endParaRPr lang="en-US" dirty="0"/>
                        </a:p>
                      </a:txBody>
                      <a:tcPr/>
                    </a:tc>
                    <a:tc>
                      <a:txBody>
                        <a:bodyPr/>
                        <a:lstStyle/>
                        <a:p>
                          <a:r>
                            <a:rPr lang="en-US" dirty="0" smtClean="0"/>
                            <a:t>Equation</a:t>
                          </a:r>
                          <a:endParaRPr lang="en-US" dirty="0"/>
                        </a:p>
                      </a:txBody>
                      <a:tcPr/>
                    </a:tc>
                  </a:tr>
                  <a:tr h="315439">
                    <a:tc>
                      <a:txBody>
                        <a:bodyPr/>
                        <a:lstStyle/>
                        <a:p>
                          <a:r>
                            <a:rPr lang="en-US" dirty="0" smtClean="0"/>
                            <a:t>Rectangular</a:t>
                          </a:r>
                          <a:r>
                            <a:rPr lang="en-US" baseline="0" dirty="0" smtClean="0"/>
                            <a:t> Prism</a:t>
                          </a:r>
                          <a:endParaRPr lang="en-US" dirty="0"/>
                        </a:p>
                      </a:txBody>
                      <a:tcPr/>
                    </a:tc>
                    <a:tc>
                      <a:txBody>
                        <a:bodyPr/>
                        <a:lstStyle/>
                        <a:p>
                          <a14:m>
                            <m:oMath xmlns:m="http://schemas.openxmlformats.org/officeDocument/2006/math">
                              <m:r>
                                <a:rPr lang="en-US" sz="1800" i="1" kern="1200" smtClean="0">
                                  <a:solidFill>
                                    <a:schemeClr val="dk1"/>
                                  </a:solidFill>
                                  <a:effectLst/>
                                  <a:latin typeface="+mn-lt"/>
                                  <a:ea typeface="+mn-ea"/>
                                  <a:cs typeface="+mn-cs"/>
                                </a:rPr>
                                <m:t>𝑉</m:t>
                              </m:r>
                              <m:r>
                                <a:rPr lang="en-US" sz="1800" i="1" kern="1200" smtClean="0">
                                  <a:solidFill>
                                    <a:schemeClr val="dk1"/>
                                  </a:solidFill>
                                  <a:effectLst/>
                                  <a:latin typeface="+mn-lt"/>
                                  <a:ea typeface="+mn-ea"/>
                                  <a:cs typeface="+mn-cs"/>
                                </a:rPr>
                                <m:t>=</m:t>
                              </m:r>
                              <m:r>
                                <a:rPr lang="en-US" sz="1800" i="1" kern="1200" smtClean="0">
                                  <a:solidFill>
                                    <a:schemeClr val="dk1"/>
                                  </a:solidFill>
                                  <a:effectLst/>
                                  <a:latin typeface="+mn-lt"/>
                                  <a:ea typeface="+mn-ea"/>
                                  <a:cs typeface="+mn-cs"/>
                                </a:rPr>
                                <m:t>𝐿𝑊𝐻</m:t>
                              </m:r>
                            </m:oMath>
                          </a14:m>
                          <a:r>
                            <a:rPr lang="en-US" sz="1800" kern="1200" dirty="0">
                              <a:solidFill>
                                <a:schemeClr val="dk1"/>
                              </a:solidFill>
                              <a:effectLst/>
                              <a:latin typeface="+mn-lt"/>
                              <a:ea typeface="+mn-ea"/>
                              <a:cs typeface="+mn-cs"/>
                            </a:rPr>
                            <a:t> </a:t>
                          </a:r>
                          <a:endParaRPr lang="en-US" dirty="0"/>
                        </a:p>
                      </a:txBody>
                      <a:tcPr/>
                    </a:tc>
                  </a:tr>
                  <a:tr h="419984">
                    <a:tc>
                      <a:txBody>
                        <a:bodyPr/>
                        <a:lstStyle/>
                        <a:p>
                          <a:r>
                            <a:rPr lang="en-US" dirty="0" smtClean="0"/>
                            <a:t>Sphere</a:t>
                          </a:r>
                          <a:endParaRPr lang="en-US" dirty="0"/>
                        </a:p>
                      </a:txBody>
                      <a:tcPr/>
                    </a:tc>
                    <a:tc>
                      <a:txBody>
                        <a:bodyPr/>
                        <a:lstStyle/>
                        <a:p>
                          <a:pPr marL="0" algn="l" defTabSz="457200" rtl="0" eaLnBrk="1" latinLnBrk="0" hangingPunct="1"/>
                          <a14:m>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𝑉</m:t>
                              </m:r>
                            </m:oMath>
                          </a14:m>
                          <a:r>
                            <a:rPr lang="en-US" sz="1800" i="1" kern="1200" dirty="0" smtClean="0">
                              <a:solidFill>
                                <a:schemeClr val="dk1"/>
                              </a:solidFill>
                              <a:effectLst/>
                              <a:latin typeface="+mn-lt"/>
                              <a:ea typeface="+mn-ea"/>
                              <a:cs typeface="+mn-cs"/>
                            </a:rPr>
                            <a:t> = </a:t>
                          </a:r>
                          <a14:m>
                            <m:oMath xmlns:m="http://schemas.openxmlformats.org/officeDocument/2006/math">
                              <m:f>
                                <m:fPr>
                                  <m:ctrlPr>
                                    <a:rPr lang="en-US" sz="1800" i="1" kern="1200">
                                      <a:solidFill>
                                        <a:schemeClr val="dk1"/>
                                      </a:solidFill>
                                      <a:effectLst/>
                                      <a:latin typeface="+mn-lt"/>
                                      <a:ea typeface="+mn-ea"/>
                                      <a:cs typeface="+mn-cs"/>
                                    </a:rPr>
                                  </m:ctrlPr>
                                </m:fPr>
                                <m:num>
                                  <m:r>
                                    <a:rPr lang="en-US" sz="1800" i="1" kern="1200">
                                      <a:solidFill>
                                        <a:schemeClr val="dk1"/>
                                      </a:solidFill>
                                      <a:effectLst/>
                                      <a:latin typeface="+mn-lt"/>
                                      <a:ea typeface="+mn-ea"/>
                                      <a:cs typeface="+mn-cs"/>
                                    </a:rPr>
                                    <m:t>4</m:t>
                                  </m:r>
                                </m:num>
                                <m:den>
                                  <m:r>
                                    <a:rPr lang="en-US" sz="1800" i="1" kern="1200">
                                      <a:solidFill>
                                        <a:schemeClr val="dk1"/>
                                      </a:solidFill>
                                      <a:effectLst/>
                                      <a:latin typeface="+mn-lt"/>
                                      <a:ea typeface="+mn-ea"/>
                                      <a:cs typeface="+mn-cs"/>
                                    </a:rPr>
                                    <m:t>3</m:t>
                                  </m:r>
                                </m:den>
                              </m:f>
                              <m:sSup>
                                <m:sSupPr>
                                  <m:ctrlPr>
                                    <a:rPr lang="en-US" sz="1800" i="1" kern="1200">
                                      <a:solidFill>
                                        <a:schemeClr val="dk1"/>
                                      </a:solidFill>
                                      <a:effectLst/>
                                      <a:latin typeface="+mn-lt"/>
                                      <a:ea typeface="+mn-ea"/>
                                      <a:cs typeface="+mn-cs"/>
                                    </a:rPr>
                                  </m:ctrlPr>
                                </m:sSupPr>
                                <m:e>
                                  <m:r>
                                    <a:rPr lang="en-US" sz="1800" i="1" kern="1200">
                                      <a:solidFill>
                                        <a:schemeClr val="dk1"/>
                                      </a:solidFill>
                                      <a:effectLst/>
                                      <a:latin typeface="+mn-lt"/>
                                      <a:ea typeface="+mn-ea"/>
                                      <a:cs typeface="+mn-cs"/>
                                    </a:rPr>
                                    <m:t>𝑟</m:t>
                                  </m:r>
                                </m:e>
                                <m:sup>
                                  <m:r>
                                    <a:rPr lang="en-US" sz="1800" i="1" kern="1200">
                                      <a:solidFill>
                                        <a:schemeClr val="dk1"/>
                                      </a:solidFill>
                                      <a:effectLst/>
                                      <a:latin typeface="+mn-lt"/>
                                      <a:ea typeface="+mn-ea"/>
                                      <a:cs typeface="+mn-cs"/>
                                    </a:rPr>
                                    <m:t>3</m:t>
                                  </m:r>
                                </m:sup>
                              </m:sSup>
                            </m:oMath>
                          </a14:m>
                          <a:endParaRPr lang="en-US" sz="1800" i="1" kern="1200" dirty="0">
                            <a:solidFill>
                              <a:schemeClr val="dk1"/>
                            </a:solidFill>
                            <a:effectLst/>
                            <a:latin typeface="+mn-lt"/>
                            <a:ea typeface="+mn-ea"/>
                            <a:cs typeface="+mn-cs"/>
                          </a:endParaRPr>
                        </a:p>
                      </a:txBody>
                      <a:tcPr/>
                    </a:tc>
                  </a:tr>
                  <a:tr h="552019">
                    <a:tc>
                      <a:txBody>
                        <a:bodyPr/>
                        <a:lstStyle/>
                        <a:p>
                          <a:r>
                            <a:rPr lang="en-US" dirty="0" smtClean="0"/>
                            <a:t>Circular</a:t>
                          </a:r>
                          <a:r>
                            <a:rPr lang="en-US" baseline="0" dirty="0" smtClean="0"/>
                            <a:t> Truncated Cone</a:t>
                          </a:r>
                          <a:endParaRPr lang="en-US" dirty="0"/>
                        </a:p>
                      </a:txBody>
                      <a:tcPr/>
                    </a:tc>
                    <a:tc>
                      <a:txBody>
                        <a:bodyPr/>
                        <a:lstStyle/>
                        <a:p>
                          <a:pPr marL="0" algn="l" defTabSz="457200" rtl="0" eaLnBrk="1" latinLnBrk="0" hangingPunct="1"/>
                          <a14:m>
                            <m:oMath xmlns:m="http://schemas.openxmlformats.org/officeDocument/2006/math">
                              <m:r>
                                <a:rPr lang="en-US" sz="1800" i="1" kern="1200" smtClean="0">
                                  <a:solidFill>
                                    <a:schemeClr val="dk1"/>
                                  </a:solidFill>
                                  <a:effectLst/>
                                  <a:latin typeface="+mn-lt"/>
                                  <a:ea typeface="+mn-ea"/>
                                  <a:cs typeface="+mn-cs"/>
                                </a:rPr>
                                <m:t>𝑉</m:t>
                              </m:r>
                              <m:r>
                                <a:rPr lang="en-US" sz="1800" i="1" kern="1200" smtClean="0">
                                  <a:solidFill>
                                    <a:schemeClr val="dk1"/>
                                  </a:solidFill>
                                  <a:effectLst/>
                                  <a:latin typeface="+mn-lt"/>
                                  <a:ea typeface="+mn-ea"/>
                                  <a:cs typeface="+mn-cs"/>
                                </a:rPr>
                                <m:t>=</m:t>
                              </m:r>
                              <m:f>
                                <m:fPr>
                                  <m:ctrlPr>
                                    <a:rPr lang="en-US" sz="1800" i="1" kern="1200">
                                      <a:solidFill>
                                        <a:schemeClr val="dk1"/>
                                      </a:solidFill>
                                      <a:effectLst/>
                                      <a:latin typeface="+mn-lt"/>
                                      <a:ea typeface="+mn-ea"/>
                                      <a:cs typeface="+mn-cs"/>
                                    </a:rPr>
                                  </m:ctrlPr>
                                </m:fPr>
                                <m:num>
                                  <m:r>
                                    <a:rPr lang="en-US" sz="1800" i="1" kern="1200">
                                      <a:solidFill>
                                        <a:schemeClr val="dk1"/>
                                      </a:solidFill>
                                      <a:effectLst/>
                                      <a:latin typeface="+mn-lt"/>
                                      <a:ea typeface="+mn-ea"/>
                                      <a:cs typeface="+mn-cs"/>
                                    </a:rPr>
                                    <m:t>1</m:t>
                                  </m:r>
                                </m:num>
                                <m:den>
                                  <m:r>
                                    <a:rPr lang="en-US" sz="1800" i="1" kern="1200">
                                      <a:solidFill>
                                        <a:schemeClr val="dk1"/>
                                      </a:solidFill>
                                      <a:effectLst/>
                                      <a:latin typeface="+mn-lt"/>
                                      <a:ea typeface="+mn-ea"/>
                                      <a:cs typeface="+mn-cs"/>
                                    </a:rPr>
                                    <m:t>3</m:t>
                                  </m:r>
                                </m:den>
                              </m:f>
                              <m:r>
                                <a:rPr lang="en-US" sz="1800" i="1" kern="1200">
                                  <a:solidFill>
                                    <a:schemeClr val="dk1"/>
                                  </a:solidFill>
                                  <a:effectLst/>
                                  <a:latin typeface="+mn-lt"/>
                                  <a:ea typeface="+mn-ea"/>
                                  <a:cs typeface="+mn-cs"/>
                                </a:rPr>
                                <m:t>𝜋</m:t>
                              </m:r>
                              <m:d>
                                <m:dPr>
                                  <m:ctrlPr>
                                    <a:rPr lang="en-US" sz="1800" i="1" kern="1200">
                                      <a:solidFill>
                                        <a:schemeClr val="dk1"/>
                                      </a:solidFill>
                                      <a:effectLst/>
                                      <a:latin typeface="+mn-lt"/>
                                      <a:ea typeface="+mn-ea"/>
                                      <a:cs typeface="+mn-cs"/>
                                    </a:rPr>
                                  </m:ctrlPr>
                                </m:dPr>
                                <m:e>
                                  <m:sSup>
                                    <m:sSupPr>
                                      <m:ctrlPr>
                                        <a:rPr lang="en-US" sz="1800" i="1" kern="1200">
                                          <a:solidFill>
                                            <a:schemeClr val="dk1"/>
                                          </a:solidFill>
                                          <a:effectLst/>
                                          <a:latin typeface="+mn-lt"/>
                                          <a:ea typeface="+mn-ea"/>
                                          <a:cs typeface="+mn-cs"/>
                                        </a:rPr>
                                      </m:ctrlPr>
                                    </m:sSupPr>
                                    <m:e>
                                      <m:sSub>
                                        <m:sSubPr>
                                          <m:ctrlPr>
                                            <a:rPr lang="en-US" sz="1800" i="1" kern="1200">
                                              <a:solidFill>
                                                <a:schemeClr val="dk1"/>
                                              </a:solidFill>
                                              <a:effectLst/>
                                              <a:latin typeface="+mn-lt"/>
                                              <a:ea typeface="+mn-ea"/>
                                              <a:cs typeface="+mn-cs"/>
                                            </a:rPr>
                                          </m:ctrlPr>
                                        </m:sSubPr>
                                        <m:e>
                                          <m:r>
                                            <a:rPr lang="en-US" sz="1800" i="1" kern="1200">
                                              <a:solidFill>
                                                <a:schemeClr val="dk1"/>
                                              </a:solidFill>
                                              <a:effectLst/>
                                              <a:latin typeface="+mn-lt"/>
                                              <a:ea typeface="+mn-ea"/>
                                              <a:cs typeface="+mn-cs"/>
                                            </a:rPr>
                                            <m:t>𝑟</m:t>
                                          </m:r>
                                        </m:e>
                                        <m:sub>
                                          <m:r>
                                            <a:rPr lang="en-US" sz="1800" i="1" kern="1200">
                                              <a:solidFill>
                                                <a:schemeClr val="dk1"/>
                                              </a:solidFill>
                                              <a:effectLst/>
                                              <a:latin typeface="+mn-lt"/>
                                              <a:ea typeface="+mn-ea"/>
                                              <a:cs typeface="+mn-cs"/>
                                            </a:rPr>
                                            <m:t>1</m:t>
                                          </m:r>
                                        </m:sub>
                                      </m:sSub>
                                    </m:e>
                                    <m:sup>
                                      <m:r>
                                        <a:rPr lang="en-US" sz="1800" i="1" kern="1200">
                                          <a:solidFill>
                                            <a:schemeClr val="dk1"/>
                                          </a:solidFill>
                                          <a:effectLst/>
                                          <a:latin typeface="+mn-lt"/>
                                          <a:ea typeface="+mn-ea"/>
                                          <a:cs typeface="+mn-cs"/>
                                        </a:rPr>
                                        <m:t>2</m:t>
                                      </m:r>
                                    </m:sup>
                                  </m:sSup>
                                  <m:r>
                                    <a:rPr lang="en-US" sz="1800" i="1" kern="1200">
                                      <a:solidFill>
                                        <a:schemeClr val="dk1"/>
                                      </a:solidFill>
                                      <a:effectLst/>
                                      <a:latin typeface="+mn-lt"/>
                                      <a:ea typeface="+mn-ea"/>
                                      <a:cs typeface="+mn-cs"/>
                                    </a:rPr>
                                    <m:t>+</m:t>
                                  </m:r>
                                  <m:sSub>
                                    <m:sSubPr>
                                      <m:ctrlPr>
                                        <a:rPr lang="en-US" sz="1800" i="1" kern="1200">
                                          <a:solidFill>
                                            <a:schemeClr val="dk1"/>
                                          </a:solidFill>
                                          <a:effectLst/>
                                          <a:latin typeface="+mn-lt"/>
                                          <a:ea typeface="+mn-ea"/>
                                          <a:cs typeface="+mn-cs"/>
                                        </a:rPr>
                                      </m:ctrlPr>
                                    </m:sSubPr>
                                    <m:e>
                                      <m:r>
                                        <a:rPr lang="en-US" sz="1800" i="1" kern="1200">
                                          <a:solidFill>
                                            <a:schemeClr val="dk1"/>
                                          </a:solidFill>
                                          <a:effectLst/>
                                          <a:latin typeface="+mn-lt"/>
                                          <a:ea typeface="+mn-ea"/>
                                          <a:cs typeface="+mn-cs"/>
                                        </a:rPr>
                                        <m:t>𝑟</m:t>
                                      </m:r>
                                    </m:e>
                                    <m:sub>
                                      <m:r>
                                        <a:rPr lang="en-US" sz="1800" i="1" kern="1200">
                                          <a:solidFill>
                                            <a:schemeClr val="dk1"/>
                                          </a:solidFill>
                                          <a:effectLst/>
                                          <a:latin typeface="+mn-lt"/>
                                          <a:ea typeface="+mn-ea"/>
                                          <a:cs typeface="+mn-cs"/>
                                        </a:rPr>
                                        <m:t>1</m:t>
                                      </m:r>
                                    </m:sub>
                                  </m:sSub>
                                  <m:sSub>
                                    <m:sSubPr>
                                      <m:ctrlPr>
                                        <a:rPr lang="en-US" sz="1800" i="1" kern="1200">
                                          <a:solidFill>
                                            <a:schemeClr val="dk1"/>
                                          </a:solidFill>
                                          <a:effectLst/>
                                          <a:latin typeface="+mn-lt"/>
                                          <a:ea typeface="+mn-ea"/>
                                          <a:cs typeface="+mn-cs"/>
                                        </a:rPr>
                                      </m:ctrlPr>
                                    </m:sSubPr>
                                    <m:e>
                                      <m:r>
                                        <a:rPr lang="en-US" sz="1800" i="1" kern="1200">
                                          <a:solidFill>
                                            <a:schemeClr val="dk1"/>
                                          </a:solidFill>
                                          <a:effectLst/>
                                          <a:latin typeface="+mn-lt"/>
                                          <a:ea typeface="+mn-ea"/>
                                          <a:cs typeface="+mn-cs"/>
                                        </a:rPr>
                                        <m:t>𝑟</m:t>
                                      </m:r>
                                    </m:e>
                                    <m:sub>
                                      <m:r>
                                        <a:rPr lang="en-US" sz="1800" i="1" kern="1200">
                                          <a:solidFill>
                                            <a:schemeClr val="dk1"/>
                                          </a:solidFill>
                                          <a:effectLst/>
                                          <a:latin typeface="+mn-lt"/>
                                          <a:ea typeface="+mn-ea"/>
                                          <a:cs typeface="+mn-cs"/>
                                        </a:rPr>
                                        <m:t>2</m:t>
                                      </m:r>
                                    </m:sub>
                                  </m:sSub>
                                  <m:r>
                                    <a:rPr lang="en-US" sz="1800" i="1" kern="1200">
                                      <a:solidFill>
                                        <a:schemeClr val="dk1"/>
                                      </a:solidFill>
                                      <a:effectLst/>
                                      <a:latin typeface="+mn-lt"/>
                                      <a:ea typeface="+mn-ea"/>
                                      <a:cs typeface="+mn-cs"/>
                                    </a:rPr>
                                    <m:t>+</m:t>
                                  </m:r>
                                  <m:sSup>
                                    <m:sSupPr>
                                      <m:ctrlPr>
                                        <a:rPr lang="en-US" sz="1800" i="1" kern="1200">
                                          <a:solidFill>
                                            <a:schemeClr val="dk1"/>
                                          </a:solidFill>
                                          <a:effectLst/>
                                          <a:latin typeface="+mn-lt"/>
                                          <a:ea typeface="+mn-ea"/>
                                          <a:cs typeface="+mn-cs"/>
                                        </a:rPr>
                                      </m:ctrlPr>
                                    </m:sSupPr>
                                    <m:e>
                                      <m:sSub>
                                        <m:sSubPr>
                                          <m:ctrlPr>
                                            <a:rPr lang="en-US" sz="1800" i="1" kern="1200">
                                              <a:solidFill>
                                                <a:schemeClr val="dk1"/>
                                              </a:solidFill>
                                              <a:effectLst/>
                                              <a:latin typeface="+mn-lt"/>
                                              <a:ea typeface="+mn-ea"/>
                                              <a:cs typeface="+mn-cs"/>
                                            </a:rPr>
                                          </m:ctrlPr>
                                        </m:sSubPr>
                                        <m:e>
                                          <m:r>
                                            <a:rPr lang="en-US" sz="1800" i="1" kern="1200">
                                              <a:solidFill>
                                                <a:schemeClr val="dk1"/>
                                              </a:solidFill>
                                              <a:effectLst/>
                                              <a:latin typeface="+mn-lt"/>
                                              <a:ea typeface="+mn-ea"/>
                                              <a:cs typeface="+mn-cs"/>
                                            </a:rPr>
                                            <m:t>𝑟</m:t>
                                          </m:r>
                                        </m:e>
                                        <m:sub>
                                          <m:r>
                                            <a:rPr lang="en-US" sz="1800" i="1" kern="1200">
                                              <a:solidFill>
                                                <a:schemeClr val="dk1"/>
                                              </a:solidFill>
                                              <a:effectLst/>
                                              <a:latin typeface="+mn-lt"/>
                                              <a:ea typeface="+mn-ea"/>
                                              <a:cs typeface="+mn-cs"/>
                                            </a:rPr>
                                            <m:t>2</m:t>
                                          </m:r>
                                        </m:sub>
                                      </m:sSub>
                                    </m:e>
                                    <m:sup>
                                      <m:r>
                                        <a:rPr lang="en-US" sz="1800" i="1" kern="1200">
                                          <a:solidFill>
                                            <a:schemeClr val="dk1"/>
                                          </a:solidFill>
                                          <a:effectLst/>
                                          <a:latin typeface="+mn-lt"/>
                                          <a:ea typeface="+mn-ea"/>
                                          <a:cs typeface="+mn-cs"/>
                                        </a:rPr>
                                        <m:t>2</m:t>
                                      </m:r>
                                    </m:sup>
                                  </m:sSup>
                                </m:e>
                              </m:d>
                              <m:r>
                                <a:rPr lang="en-US" sz="1800" i="1" kern="1200">
                                  <a:solidFill>
                                    <a:schemeClr val="dk1"/>
                                  </a:solidFill>
                                  <a:effectLst/>
                                  <a:latin typeface="+mn-lt"/>
                                  <a:ea typeface="+mn-ea"/>
                                  <a:cs typeface="+mn-cs"/>
                                </a:rPr>
                                <m:t>h</m:t>
                              </m:r>
                            </m:oMath>
                          </a14:m>
                          <a:r>
                            <a:rPr lang="en-US" sz="1800" i="1" kern="1200" dirty="0">
                              <a:solidFill>
                                <a:schemeClr val="dk1"/>
                              </a:solidFill>
                              <a:effectLst/>
                              <a:latin typeface="+mn-lt"/>
                              <a:ea typeface="+mn-ea"/>
                              <a:cs typeface="+mn-cs"/>
                            </a:rPr>
                            <a:t> </a:t>
                          </a:r>
                        </a:p>
                      </a:txBody>
                      <a:tcPr/>
                    </a:tc>
                  </a:tr>
                  <a:tr h="320752">
                    <a:tc>
                      <a:txBody>
                        <a:bodyPr/>
                        <a:lstStyle/>
                        <a:p>
                          <a:r>
                            <a:rPr lang="en-US" dirty="0" smtClean="0"/>
                            <a:t>Cylinder</a:t>
                          </a:r>
                          <a:endParaRPr lang="en-US" dirty="0"/>
                        </a:p>
                      </a:txBody>
                      <a:tcPr/>
                    </a:tc>
                    <a:tc>
                      <a:txBody>
                        <a:bodyPr/>
                        <a:lstStyle/>
                        <a:p>
                          <a:pPr marL="0" algn="l" defTabSz="457200" rtl="0" eaLnBrk="1" latinLnBrk="0" hangingPunct="1"/>
                          <a14:m>
                            <m:oMathPara xmlns:m="http://schemas.openxmlformats.org/officeDocument/2006/math">
                              <m:oMathParaPr>
                                <m:jc m:val="left"/>
                              </m:oMathParaPr>
                              <m:oMath xmlns:m="http://schemas.openxmlformats.org/officeDocument/2006/math">
                                <m:r>
                                  <a:rPr lang="en-US" sz="1800" i="1" kern="1200" smtClean="0">
                                    <a:solidFill>
                                      <a:schemeClr val="dk1"/>
                                    </a:solidFill>
                                    <a:effectLst/>
                                    <a:latin typeface="+mn-lt"/>
                                    <a:ea typeface="+mn-ea"/>
                                    <a:cs typeface="+mn-cs"/>
                                  </a:rPr>
                                  <m:t>𝑉</m:t>
                                </m:r>
                                <m:r>
                                  <a:rPr lang="en-US" sz="1800" i="1" kern="1200" smtClean="0">
                                    <a:solidFill>
                                      <a:schemeClr val="dk1"/>
                                    </a:solidFill>
                                    <a:effectLst/>
                                    <a:latin typeface="+mn-lt"/>
                                    <a:ea typeface="+mn-ea"/>
                                    <a:cs typeface="+mn-cs"/>
                                  </a:rPr>
                                  <m:t>=</m:t>
                                </m:r>
                                <m:r>
                                  <a:rPr lang="en-US" sz="1800" i="1" kern="1200" smtClean="0">
                                    <a:solidFill>
                                      <a:schemeClr val="dk1"/>
                                    </a:solidFill>
                                    <a:effectLst/>
                                    <a:latin typeface="+mn-lt"/>
                                    <a:ea typeface="+mn-ea"/>
                                    <a:cs typeface="+mn-cs"/>
                                  </a:rPr>
                                  <m:t>𝜋</m:t>
                                </m:r>
                                <m:sSup>
                                  <m:sSupPr>
                                    <m:ctrlPr>
                                      <a:rPr lang="en-US" sz="1800" i="1" kern="1200">
                                        <a:solidFill>
                                          <a:schemeClr val="dk1"/>
                                        </a:solidFill>
                                        <a:effectLst/>
                                        <a:latin typeface="+mn-lt"/>
                                        <a:ea typeface="+mn-ea"/>
                                        <a:cs typeface="+mn-cs"/>
                                      </a:rPr>
                                    </m:ctrlPr>
                                  </m:sSupPr>
                                  <m:e>
                                    <m:r>
                                      <a:rPr lang="en-US" sz="1800" i="1" kern="1200">
                                        <a:solidFill>
                                          <a:schemeClr val="dk1"/>
                                        </a:solidFill>
                                        <a:effectLst/>
                                        <a:latin typeface="+mn-lt"/>
                                        <a:ea typeface="+mn-ea"/>
                                        <a:cs typeface="+mn-cs"/>
                                      </a:rPr>
                                      <m:t>𝑟</m:t>
                                    </m:r>
                                  </m:e>
                                  <m:sup>
                                    <m:r>
                                      <a:rPr lang="en-US" sz="1800" i="1" kern="1200">
                                        <a:solidFill>
                                          <a:schemeClr val="dk1"/>
                                        </a:solidFill>
                                        <a:effectLst/>
                                        <a:latin typeface="+mn-lt"/>
                                        <a:ea typeface="+mn-ea"/>
                                        <a:cs typeface="+mn-cs"/>
                                      </a:rPr>
                                      <m:t>2</m:t>
                                    </m:r>
                                  </m:sup>
                                </m:sSup>
                                <m:r>
                                  <a:rPr lang="en-US" sz="1800" i="1" kern="1200">
                                    <a:solidFill>
                                      <a:schemeClr val="dk1"/>
                                    </a:solidFill>
                                    <a:effectLst/>
                                    <a:latin typeface="+mn-lt"/>
                                    <a:ea typeface="+mn-ea"/>
                                    <a:cs typeface="+mn-cs"/>
                                  </a:rPr>
                                  <m:t>h</m:t>
                                </m:r>
                              </m:oMath>
                            </m:oMathPara>
                          </a14:m>
                          <a:endParaRPr lang="en-US" sz="1800" i="1" kern="1200" dirty="0">
                            <a:solidFill>
                              <a:schemeClr val="dk1"/>
                            </a:solidFill>
                            <a:effectLst/>
                            <a:latin typeface="+mn-lt"/>
                            <a:ea typeface="+mn-ea"/>
                            <a:cs typeface="+mn-cs"/>
                          </a:endParaRPr>
                        </a:p>
                      </a:txBody>
                      <a:tcPr/>
                    </a:tc>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val="302493237"/>
                  </p:ext>
                </p:extLst>
              </p:nvPr>
            </p:nvGraphicFramePr>
            <p:xfrm>
              <a:off x="3398808" y="4617605"/>
              <a:ext cx="5753818" cy="2230502"/>
            </p:xfrm>
            <a:graphic>
              <a:graphicData uri="http://schemas.openxmlformats.org/drawingml/2006/table">
                <a:tbl>
                  <a:tblPr firstRow="1" bandRow="1">
                    <a:tableStyleId>{5C22544A-7EE6-4342-B048-85BDC9FD1C3A}</a:tableStyleId>
                  </a:tblPr>
                  <a:tblGrid>
                    <a:gridCol w="2876909"/>
                    <a:gridCol w="2876909"/>
                  </a:tblGrid>
                  <a:tr h="365760">
                    <a:tc>
                      <a:txBody>
                        <a:bodyPr/>
                        <a:lstStyle/>
                        <a:p>
                          <a:r>
                            <a:rPr lang="en-US" dirty="0" smtClean="0"/>
                            <a:t>Shape</a:t>
                          </a:r>
                          <a:endParaRPr lang="en-US" dirty="0"/>
                        </a:p>
                      </a:txBody>
                      <a:tcPr/>
                    </a:tc>
                    <a:tc>
                      <a:txBody>
                        <a:bodyPr/>
                        <a:lstStyle/>
                        <a:p>
                          <a:r>
                            <a:rPr lang="en-US" dirty="0" smtClean="0"/>
                            <a:t>Equation</a:t>
                          </a:r>
                          <a:endParaRPr lang="en-US" dirty="0"/>
                        </a:p>
                      </a:txBody>
                      <a:tcPr/>
                    </a:tc>
                  </a:tr>
                  <a:tr h="365760">
                    <a:tc>
                      <a:txBody>
                        <a:bodyPr/>
                        <a:lstStyle/>
                        <a:p>
                          <a:r>
                            <a:rPr lang="en-US" dirty="0" smtClean="0"/>
                            <a:t>Rectangular</a:t>
                          </a:r>
                          <a:r>
                            <a:rPr lang="en-US" baseline="0" dirty="0" smtClean="0"/>
                            <a:t> Prism</a:t>
                          </a:r>
                          <a:endParaRPr lang="en-US" dirty="0"/>
                        </a:p>
                      </a:txBody>
                      <a:tcPr/>
                    </a:tc>
                    <a:tc>
                      <a:txBody>
                        <a:bodyPr/>
                        <a:lstStyle/>
                        <a:p>
                          <a:endParaRPr lang="en-US"/>
                        </a:p>
                      </a:txBody>
                      <a:tcPr>
                        <a:blipFill rotWithShape="0">
                          <a:blip r:embed="rId4"/>
                          <a:stretch>
                            <a:fillRect l="-100424" t="-108333" r="-847" b="-435000"/>
                          </a:stretch>
                        </a:blipFill>
                      </a:tcPr>
                    </a:tc>
                  </a:tr>
                  <a:tr h="486982">
                    <a:tc>
                      <a:txBody>
                        <a:bodyPr/>
                        <a:lstStyle/>
                        <a:p>
                          <a:r>
                            <a:rPr lang="en-US" dirty="0" smtClean="0"/>
                            <a:t>Sphere</a:t>
                          </a:r>
                          <a:endParaRPr lang="en-US" dirty="0"/>
                        </a:p>
                      </a:txBody>
                      <a:tcPr/>
                    </a:tc>
                    <a:tc>
                      <a:txBody>
                        <a:bodyPr/>
                        <a:lstStyle/>
                        <a:p>
                          <a:endParaRPr lang="en-US"/>
                        </a:p>
                      </a:txBody>
                      <a:tcPr>
                        <a:blipFill rotWithShape="0">
                          <a:blip r:embed="rId4"/>
                          <a:stretch>
                            <a:fillRect l="-100424" t="-156250" r="-847" b="-226250"/>
                          </a:stretch>
                        </a:blipFill>
                      </a:tcPr>
                    </a:tc>
                  </a:tr>
                  <a:tr h="640080">
                    <a:tc>
                      <a:txBody>
                        <a:bodyPr/>
                        <a:lstStyle/>
                        <a:p>
                          <a:r>
                            <a:rPr lang="en-US" dirty="0" smtClean="0"/>
                            <a:t>Circular</a:t>
                          </a:r>
                          <a:r>
                            <a:rPr lang="en-US" baseline="0" dirty="0" smtClean="0"/>
                            <a:t> Truncated Cone</a:t>
                          </a:r>
                          <a:endParaRPr lang="en-US" dirty="0"/>
                        </a:p>
                      </a:txBody>
                      <a:tcPr/>
                    </a:tc>
                    <a:tc>
                      <a:txBody>
                        <a:bodyPr/>
                        <a:lstStyle/>
                        <a:p>
                          <a:endParaRPr lang="en-US"/>
                        </a:p>
                      </a:txBody>
                      <a:tcPr>
                        <a:blipFill rotWithShape="0">
                          <a:blip r:embed="rId4"/>
                          <a:stretch>
                            <a:fillRect l="-100424" t="-193396" r="-847" b="-70755"/>
                          </a:stretch>
                        </a:blipFill>
                      </a:tcPr>
                    </a:tc>
                  </a:tr>
                  <a:tr h="371920">
                    <a:tc>
                      <a:txBody>
                        <a:bodyPr/>
                        <a:lstStyle/>
                        <a:p>
                          <a:r>
                            <a:rPr lang="en-US" dirty="0" smtClean="0"/>
                            <a:t>Cylinder</a:t>
                          </a:r>
                          <a:endParaRPr lang="en-US" dirty="0"/>
                        </a:p>
                      </a:txBody>
                      <a:tcPr/>
                    </a:tc>
                    <a:tc>
                      <a:txBody>
                        <a:bodyPr/>
                        <a:lstStyle/>
                        <a:p>
                          <a:endParaRPr lang="en-US"/>
                        </a:p>
                      </a:txBody>
                      <a:tcPr>
                        <a:blipFill rotWithShape="0">
                          <a:blip r:embed="rId4"/>
                          <a:stretch>
                            <a:fillRect l="-100424" t="-509836" r="-847" b="-22951"/>
                          </a:stretch>
                        </a:blipFill>
                      </a:tcPr>
                    </a:tc>
                  </a:tr>
                </a:tbl>
              </a:graphicData>
            </a:graphic>
          </p:graphicFrame>
        </mc:Fallback>
      </mc:AlternateContent>
    </p:spTree>
    <p:extLst>
      <p:ext uri="{BB962C8B-B14F-4D97-AF65-F5344CB8AC3E}">
        <p14:creationId xmlns:p14="http://schemas.microsoft.com/office/powerpoint/2010/main" val="1700966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king kong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922" y="2095500"/>
            <a:ext cx="4324350" cy="4762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Content Placeholder 9"/>
              <p:cNvSpPr>
                <a:spLocks noGrp="1"/>
              </p:cNvSpPr>
              <p:nvPr>
                <p:ph idx="1"/>
              </p:nvPr>
            </p:nvSpPr>
            <p:spPr>
              <a:xfrm>
                <a:off x="119901" y="332309"/>
                <a:ext cx="7716021" cy="6456680"/>
              </a:xfrm>
            </p:spPr>
            <p:txBody>
              <a:bodyPr>
                <a:normAutofit lnSpcReduction="10000"/>
              </a:bodyPr>
              <a:lstStyle/>
              <a:p>
                <a:pPr marL="457200" indent="-457200">
                  <a:buClrTx/>
                  <a:buFont typeface="+mj-lt"/>
                  <a:buAutoNum type="arabicPeriod" startAt="3"/>
                </a:pPr>
                <a:r>
                  <a:rPr lang="en-US" dirty="0" smtClean="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The process </a:t>
                </a:r>
                <a:r>
                  <a:rPr lang="en-US" dirty="0" smtClean="0">
                    <a:solidFill>
                      <a:schemeClr val="bg1"/>
                    </a:solidFill>
                    <a:latin typeface="Times New Roman" panose="02020603050405020304" pitchFamily="18" charset="0"/>
                    <a:cs typeface="Times New Roman" panose="02020603050405020304" pitchFamily="18" charset="0"/>
                  </a:rPr>
                  <a:t>can be simplified: </a:t>
                </a:r>
                <a:r>
                  <a:rPr lang="en-US" dirty="0">
                    <a:solidFill>
                      <a:schemeClr val="bg1"/>
                    </a:solidFill>
                    <a:latin typeface="Times New Roman" panose="02020603050405020304" pitchFamily="18" charset="0"/>
                    <a:cs typeface="Times New Roman" panose="02020603050405020304" pitchFamily="18" charset="0"/>
                  </a:rPr>
                  <a:t>for each </a:t>
                </a:r>
                <a:r>
                  <a:rPr lang="en-US" dirty="0" smtClean="0">
                    <a:solidFill>
                      <a:schemeClr val="bg1"/>
                    </a:solidFill>
                    <a:latin typeface="Times New Roman" panose="02020603050405020304" pitchFamily="18" charset="0"/>
                    <a:cs typeface="Times New Roman" panose="02020603050405020304" pitchFamily="18" charset="0"/>
                  </a:rPr>
                  <a:t>rectangular block outlined </a:t>
                </a:r>
                <a:r>
                  <a:rPr lang="en-US" dirty="0">
                    <a:solidFill>
                      <a:schemeClr val="bg1"/>
                    </a:solidFill>
                    <a:latin typeface="Times New Roman" panose="02020603050405020304" pitchFamily="18" charset="0"/>
                    <a:cs typeface="Times New Roman" panose="02020603050405020304" pitchFamily="18" charset="0"/>
                  </a:rPr>
                  <a:t>find the length, </a:t>
                </a:r>
                <a:r>
                  <a:rPr lang="en-US" dirty="0" smtClean="0">
                    <a:solidFill>
                      <a:schemeClr val="bg1"/>
                    </a:solidFill>
                    <a:latin typeface="Times New Roman" panose="02020603050405020304" pitchFamily="18" charset="0"/>
                    <a:cs typeface="Times New Roman" panose="02020603050405020304" pitchFamily="18" charset="0"/>
                  </a:rPr>
                  <a:t>width, </a:t>
                </a:r>
                <a:r>
                  <a:rPr lang="en-US" dirty="0">
                    <a:solidFill>
                      <a:schemeClr val="bg1"/>
                    </a:solidFill>
                    <a:latin typeface="Times New Roman" panose="02020603050405020304" pitchFamily="18" charset="0"/>
                    <a:cs typeface="Times New Roman" panose="02020603050405020304" pitchFamily="18" charset="0"/>
                  </a:rPr>
                  <a:t>and height. The width is particularly important since we know that this is a three dimensional building. </a:t>
                </a:r>
                <a:r>
                  <a:rPr lang="en-US" dirty="0" smtClean="0">
                    <a:solidFill>
                      <a:schemeClr val="bg1"/>
                    </a:solidFill>
                    <a:latin typeface="Times New Roman" panose="02020603050405020304" pitchFamily="18" charset="0"/>
                    <a:cs typeface="Times New Roman" panose="02020603050405020304" pitchFamily="18" charset="0"/>
                  </a:rPr>
                  <a:t>We then solve for the volume of each piece. These measurements should be recorded </a:t>
                </a:r>
                <a:r>
                  <a:rPr lang="en-US" dirty="0">
                    <a:solidFill>
                      <a:schemeClr val="bg1"/>
                    </a:solidFill>
                    <a:latin typeface="Times New Roman" panose="02020603050405020304" pitchFamily="18" charset="0"/>
                    <a:cs typeface="Times New Roman" panose="02020603050405020304" pitchFamily="18" charset="0"/>
                  </a:rPr>
                  <a:t>and </a:t>
                </a:r>
                <a:r>
                  <a:rPr lang="en-US" dirty="0" smtClean="0">
                    <a:solidFill>
                      <a:schemeClr val="bg1"/>
                    </a:solidFill>
                    <a:latin typeface="Times New Roman" panose="02020603050405020304" pitchFamily="18" charset="0"/>
                    <a:cs typeface="Times New Roman" panose="02020603050405020304" pitchFamily="18" charset="0"/>
                  </a:rPr>
                  <a:t>saved for later summation.</a:t>
                </a:r>
                <a:endParaRPr lang="en-US" dirty="0">
                  <a:solidFill>
                    <a:schemeClr val="bg1"/>
                  </a:solidFill>
                  <a:latin typeface="Times New Roman" panose="02020603050405020304" pitchFamily="18" charset="0"/>
                  <a:cs typeface="Times New Roman" panose="02020603050405020304" pitchFamily="18" charset="0"/>
                </a:endParaRPr>
              </a:p>
              <a:p>
                <a:pPr marL="457200" indent="-457200">
                  <a:buClrTx/>
                  <a:buFont typeface="+mj-lt"/>
                  <a:buAutoNum type="arabicPeriod" startAt="4"/>
                </a:pPr>
                <a:r>
                  <a:rPr lang="en-US" dirty="0">
                    <a:solidFill>
                      <a:schemeClr val="bg1"/>
                    </a:solidFill>
                    <a:latin typeface="Times New Roman" panose="02020603050405020304" pitchFamily="18" charset="0"/>
                    <a:cs typeface="Times New Roman" panose="02020603050405020304" pitchFamily="18" charset="0"/>
                  </a:rPr>
                  <a:t>	Lastly, we must determine the cubic volume of the final three pieces in the head of the </a:t>
                </a:r>
                <a:r>
                  <a:rPr lang="en-US" dirty="0" smtClean="0">
                    <a:solidFill>
                      <a:schemeClr val="bg1"/>
                    </a:solidFill>
                    <a:latin typeface="Times New Roman" panose="02020603050405020304" pitchFamily="18" charset="0"/>
                    <a:cs typeface="Times New Roman" panose="02020603050405020304" pitchFamily="18" charset="0"/>
                  </a:rPr>
                  <a:t>building. Solve for the volume of the sphere shape and divide it by </a:t>
                </a:r>
                <a:r>
                  <a:rPr lang="en-US" dirty="0">
                    <a:solidFill>
                      <a:schemeClr val="bg1"/>
                    </a:solidFill>
                    <a:latin typeface="Times New Roman" panose="02020603050405020304" pitchFamily="18" charset="0"/>
                    <a:cs typeface="Times New Roman" panose="02020603050405020304" pitchFamily="18" charset="0"/>
                  </a:rPr>
                  <a:t>half to get the </a:t>
                </a:r>
                <a:r>
                  <a:rPr lang="en-US" dirty="0" smtClean="0">
                    <a:solidFill>
                      <a:schemeClr val="bg1"/>
                    </a:solidFill>
                    <a:latin typeface="Times New Roman" panose="02020603050405020304" pitchFamily="18" charset="0"/>
                    <a:cs typeface="Times New Roman" panose="02020603050405020304" pitchFamily="18" charset="0"/>
                  </a:rPr>
                  <a:t>actual volume of the piece.</a:t>
                </a:r>
                <a:endParaRPr lang="en-US" dirty="0">
                  <a:solidFill>
                    <a:schemeClr val="bg1"/>
                  </a:solidFill>
                  <a:latin typeface="Times New Roman" panose="02020603050405020304" pitchFamily="18" charset="0"/>
                  <a:cs typeface="Times New Roman" panose="02020603050405020304" pitchFamily="18" charset="0"/>
                </a:endParaRPr>
              </a:p>
              <a:p>
                <a:pPr marL="457200" indent="-457200">
                  <a:buClrTx/>
                  <a:buFont typeface="+mj-lt"/>
                  <a:buAutoNum type="arabicPeriod" startAt="4"/>
                </a:pPr>
                <a:r>
                  <a:rPr lang="en-US" dirty="0" smtClean="0">
                    <a:solidFill>
                      <a:schemeClr val="bg1"/>
                    </a:solidFill>
                    <a:latin typeface="Times New Roman" panose="02020603050405020304" pitchFamily="18" charset="0"/>
                    <a:cs typeface="Times New Roman" panose="02020603050405020304" pitchFamily="18" charset="0"/>
                  </a:rPr>
                  <a:t>	Use the equation </a:t>
                </a:r>
                <a:r>
                  <a:rPr lang="en-US" dirty="0">
                    <a:solidFill>
                      <a:schemeClr val="bg1"/>
                    </a:solidFill>
                    <a:latin typeface="Times New Roman" panose="02020603050405020304" pitchFamily="18" charset="0"/>
                    <a:cs typeface="Times New Roman" panose="02020603050405020304" pitchFamily="18" charset="0"/>
                  </a:rPr>
                  <a:t>for the volume of a circular truncated </a:t>
                </a:r>
                <a:r>
                  <a:rPr lang="en-US" dirty="0" smtClean="0">
                    <a:solidFill>
                      <a:schemeClr val="bg1"/>
                    </a:solidFill>
                    <a:latin typeface="Times New Roman" panose="02020603050405020304" pitchFamily="18" charset="0"/>
                    <a:cs typeface="Times New Roman" panose="02020603050405020304" pitchFamily="18" charset="0"/>
                  </a:rPr>
                  <a:t>cone where </a:t>
                </a:r>
                <a14:m>
                  <m:oMath xmlns:m="http://schemas.openxmlformats.org/officeDocument/2006/math">
                    <m:sSub>
                      <m:sSubPr>
                        <m:ctrlPr>
                          <a:rPr lang="en-US" i="1">
                            <a:solidFill>
                              <a:schemeClr val="bg1"/>
                            </a:solidFill>
                          </a:rPr>
                        </m:ctrlPr>
                      </m:sSubPr>
                      <m:e>
                        <m:r>
                          <a:rPr lang="en-US" i="1">
                            <a:solidFill>
                              <a:schemeClr val="bg1"/>
                            </a:solidFill>
                          </a:rPr>
                          <m:t>𝑟</m:t>
                        </m:r>
                      </m:e>
                      <m:sub>
                        <m:r>
                          <a:rPr lang="en-US" i="1">
                            <a:solidFill>
                              <a:schemeClr val="bg1"/>
                            </a:solidFill>
                          </a:rPr>
                          <m:t>1</m:t>
                        </m:r>
                      </m:sub>
                    </m:sSub>
                  </m:oMath>
                </a14:m>
                <a:r>
                  <a:rPr lang="en-US" dirty="0">
                    <a:solidFill>
                      <a:schemeClr val="bg1"/>
                    </a:solidFill>
                    <a:latin typeface="Times New Roman" panose="02020603050405020304" pitchFamily="18" charset="0"/>
                    <a:cs typeface="Times New Roman" panose="02020603050405020304" pitchFamily="18" charset="0"/>
                  </a:rPr>
                  <a:t> is the radius of the bottom or base circle and </a:t>
                </a:r>
                <a14:m>
                  <m:oMath xmlns:m="http://schemas.openxmlformats.org/officeDocument/2006/math">
                    <m:sSub>
                      <m:sSubPr>
                        <m:ctrlPr>
                          <a:rPr lang="en-US" i="1">
                            <a:solidFill>
                              <a:schemeClr val="bg1"/>
                            </a:solidFill>
                          </a:rPr>
                        </m:ctrlPr>
                      </m:sSubPr>
                      <m:e>
                        <m:r>
                          <a:rPr lang="en-US" i="1">
                            <a:solidFill>
                              <a:schemeClr val="bg1"/>
                            </a:solidFill>
                          </a:rPr>
                          <m:t>𝑟</m:t>
                        </m:r>
                      </m:e>
                      <m:sub>
                        <m:r>
                          <a:rPr lang="en-US" i="1">
                            <a:solidFill>
                              <a:schemeClr val="bg1"/>
                            </a:solidFill>
                          </a:rPr>
                          <m:t>2</m:t>
                        </m:r>
                      </m:sub>
                    </m:sSub>
                  </m:oMath>
                </a14:m>
                <a:r>
                  <a:rPr lang="en-US" dirty="0">
                    <a:solidFill>
                      <a:schemeClr val="bg1"/>
                    </a:solidFill>
                    <a:latin typeface="Times New Roman" panose="02020603050405020304" pitchFamily="18" charset="0"/>
                    <a:cs typeface="Times New Roman" panose="02020603050405020304" pitchFamily="18" charset="0"/>
                  </a:rPr>
                  <a:t> is the radius of the top circle. I would also expect </a:t>
                </a:r>
                <a14:m>
                  <m:oMath xmlns:m="http://schemas.openxmlformats.org/officeDocument/2006/math">
                    <m:sSub>
                      <m:sSubPr>
                        <m:ctrlPr>
                          <a:rPr lang="en-US" i="1">
                            <a:solidFill>
                              <a:schemeClr val="bg1"/>
                            </a:solidFill>
                          </a:rPr>
                        </m:ctrlPr>
                      </m:sSubPr>
                      <m:e>
                        <m:r>
                          <a:rPr lang="en-US" i="1">
                            <a:solidFill>
                              <a:schemeClr val="bg1"/>
                            </a:solidFill>
                          </a:rPr>
                          <m:t>𝑟</m:t>
                        </m:r>
                      </m:e>
                      <m:sub>
                        <m:r>
                          <a:rPr lang="en-US" i="1">
                            <a:solidFill>
                              <a:schemeClr val="bg1"/>
                            </a:solidFill>
                          </a:rPr>
                          <m:t>2</m:t>
                        </m:r>
                      </m:sub>
                    </m:sSub>
                  </m:oMath>
                </a14:m>
                <a:r>
                  <a:rPr lang="en-US" dirty="0">
                    <a:solidFill>
                      <a:schemeClr val="bg1"/>
                    </a:solidFill>
                    <a:latin typeface="Times New Roman" panose="02020603050405020304" pitchFamily="18" charset="0"/>
                    <a:cs typeface="Times New Roman" panose="02020603050405020304" pitchFamily="18" charset="0"/>
                  </a:rPr>
                  <a:t> to be nearly identical to the radius we previously used to determine the volume of the spherical piece since they share this circular flat area in order to connect.</a:t>
                </a:r>
                <a:r>
                  <a:rPr lang="en-US" baseline="30000"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	</a:t>
                </a:r>
              </a:p>
              <a:p>
                <a:pPr marL="457200" indent="-457200">
                  <a:buClrTx/>
                  <a:buFont typeface="+mj-lt"/>
                  <a:buAutoNum type="arabicPeriod" startAt="4"/>
                </a:pPr>
                <a:r>
                  <a:rPr lang="en-US" dirty="0" smtClean="0">
                    <a:solidFill>
                      <a:schemeClr val="bg1"/>
                    </a:solidFill>
                    <a:latin typeface="Times New Roman" panose="02020603050405020304" pitchFamily="18" charset="0"/>
                    <a:cs typeface="Times New Roman" panose="02020603050405020304" pitchFamily="18" charset="0"/>
                  </a:rPr>
                  <a:t>	To </a:t>
                </a:r>
                <a:r>
                  <a:rPr lang="en-US" dirty="0">
                    <a:solidFill>
                      <a:schemeClr val="bg1"/>
                    </a:solidFill>
                    <a:latin typeface="Times New Roman" panose="02020603050405020304" pitchFamily="18" charset="0"/>
                    <a:cs typeface="Times New Roman" panose="02020603050405020304" pitchFamily="18" charset="0"/>
                  </a:rPr>
                  <a:t>finish up the “head” of the building, we can determine the volume of the pole by determining how many stacked cubic shapes it takes to create it. The equation we would use to determine the volume of each cube is V=a</a:t>
                </a:r>
                <a:r>
                  <a:rPr lang="en-US" baseline="30000" dirty="0">
                    <a:solidFill>
                      <a:schemeClr val="bg1"/>
                    </a:solidFill>
                    <a:latin typeface="Times New Roman" panose="02020603050405020304" pitchFamily="18" charset="0"/>
                    <a:cs typeface="Times New Roman" panose="02020603050405020304" pitchFamily="18" charset="0"/>
                  </a:rPr>
                  <a:t>3</a:t>
                </a:r>
                <a:r>
                  <a:rPr lang="en-US" dirty="0">
                    <a:solidFill>
                      <a:schemeClr val="bg1"/>
                    </a:solidFill>
                    <a:latin typeface="Times New Roman" panose="02020603050405020304" pitchFamily="18" charset="0"/>
                    <a:cs typeface="Times New Roman" panose="02020603050405020304" pitchFamily="18" charset="0"/>
                  </a:rPr>
                  <a:t> where a is the length of an edge in the cube. Multiplying this value by how many cubes required, we can get a value for the volume of the pole. Alternatively, we could consider the pole </a:t>
                </a:r>
                <a:r>
                  <a:rPr lang="en-US" dirty="0" smtClean="0">
                    <a:solidFill>
                      <a:schemeClr val="bg1"/>
                    </a:solidFill>
                    <a:latin typeface="Times New Roman" panose="02020603050405020304" pitchFamily="18" charset="0"/>
                    <a:cs typeface="Times New Roman" panose="02020603050405020304" pitchFamily="18" charset="0"/>
                  </a:rPr>
                  <a:t>cylindrical shaped. </a:t>
                </a:r>
                <a:r>
                  <a:rPr lang="en-US" dirty="0">
                    <a:solidFill>
                      <a:schemeClr val="bg1"/>
                    </a:solidFill>
                    <a:latin typeface="Times New Roman" panose="02020603050405020304" pitchFamily="18" charset="0"/>
                    <a:cs typeface="Times New Roman" panose="02020603050405020304" pitchFamily="18" charset="0"/>
                  </a:rPr>
                  <a:t>In this scenario, we would use the volume of a cylinder which is </a:t>
                </a:r>
                <a14:m>
                  <m:oMath xmlns:m="http://schemas.openxmlformats.org/officeDocument/2006/math">
                    <m:r>
                      <a:rPr lang="en-US" i="1">
                        <a:solidFill>
                          <a:schemeClr val="bg1"/>
                        </a:solidFill>
                      </a:rPr>
                      <m:t>𝑉</m:t>
                    </m:r>
                    <m:r>
                      <a:rPr lang="en-US" i="1">
                        <a:solidFill>
                          <a:schemeClr val="bg1"/>
                        </a:solidFill>
                      </a:rPr>
                      <m:t>=</m:t>
                    </m:r>
                    <m:r>
                      <a:rPr lang="en-US" i="1">
                        <a:solidFill>
                          <a:schemeClr val="bg1"/>
                        </a:solidFill>
                      </a:rPr>
                      <m:t>𝜋</m:t>
                    </m:r>
                    <m:sSup>
                      <m:sSupPr>
                        <m:ctrlPr>
                          <a:rPr lang="en-US" i="1">
                            <a:solidFill>
                              <a:schemeClr val="bg1"/>
                            </a:solidFill>
                          </a:rPr>
                        </m:ctrlPr>
                      </m:sSupPr>
                      <m:e>
                        <m:r>
                          <a:rPr lang="en-US" i="1">
                            <a:solidFill>
                              <a:schemeClr val="bg1"/>
                            </a:solidFill>
                          </a:rPr>
                          <m:t>𝑟</m:t>
                        </m:r>
                      </m:e>
                      <m:sup>
                        <m:r>
                          <a:rPr lang="en-US" i="1">
                            <a:solidFill>
                              <a:schemeClr val="bg1"/>
                            </a:solidFill>
                          </a:rPr>
                          <m:t>2</m:t>
                        </m:r>
                      </m:sup>
                    </m:sSup>
                    <m:r>
                      <a:rPr lang="en-US" i="1">
                        <a:solidFill>
                          <a:schemeClr val="bg1"/>
                        </a:solidFill>
                      </a:rPr>
                      <m:t>h</m:t>
                    </m:r>
                  </m:oMath>
                </a14:m>
                <a:r>
                  <a:rPr lang="en-US" dirty="0">
                    <a:solidFill>
                      <a:schemeClr val="bg1"/>
                    </a:solidFill>
                    <a:latin typeface="Times New Roman" panose="02020603050405020304" pitchFamily="18" charset="0"/>
                    <a:cs typeface="Times New Roman" panose="02020603050405020304" pitchFamily="18" charset="0"/>
                  </a:rPr>
                  <a:t>.</a:t>
                </a:r>
              </a:p>
              <a:p>
                <a:pPr marL="457200" indent="-457200">
                  <a:buFont typeface="+mj-lt"/>
                  <a:buAutoNum type="arabicPeriod" startAt="3"/>
                </a:pPr>
                <a:endParaRPr lang="en-US" dirty="0">
                  <a:solidFill>
                    <a:schemeClr val="bg1"/>
                  </a:solidFill>
                  <a:latin typeface="Times New Roman" panose="02020603050405020304" pitchFamily="18" charset="0"/>
                  <a:cs typeface="Times New Roman" panose="02020603050405020304" pitchFamily="18" charset="0"/>
                </a:endParaRPr>
              </a:p>
            </p:txBody>
          </p:sp>
        </mc:Choice>
        <mc:Fallback>
          <p:sp>
            <p:nvSpPr>
              <p:cNvPr id="10" name="Content Placeholder 9"/>
              <p:cNvSpPr>
                <a:spLocks noGrp="1" noRot="1" noChangeAspect="1" noMove="1" noResize="1" noEditPoints="1" noAdjustHandles="1" noChangeArrowheads="1" noChangeShapeType="1" noTextEdit="1"/>
              </p:cNvSpPr>
              <p:nvPr>
                <p:ph idx="1"/>
              </p:nvPr>
            </p:nvSpPr>
            <p:spPr>
              <a:xfrm>
                <a:off x="119901" y="332309"/>
                <a:ext cx="7716021" cy="6456680"/>
              </a:xfrm>
              <a:blipFill rotWithShape="0">
                <a:blip r:embed="rId3"/>
                <a:stretch>
                  <a:fillRect l="-316" t="-1039" r="-1581"/>
                </a:stretch>
              </a:blipFill>
            </p:spPr>
            <p:txBody>
              <a:bodyPr/>
              <a:lstStyle/>
              <a:p>
                <a:r>
                  <a:rPr lang="en-US">
                    <a:noFill/>
                  </a:rPr>
                  <a:t> </a:t>
                </a:r>
              </a:p>
            </p:txBody>
          </p:sp>
        </mc:Fallback>
      </mc:AlternateContent>
    </p:spTree>
    <p:extLst>
      <p:ext uri="{BB962C8B-B14F-4D97-AF65-F5344CB8AC3E}">
        <p14:creationId xmlns:p14="http://schemas.microsoft.com/office/powerpoint/2010/main" val="4109997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Image result for one lincoln log"/>
          <p:cNvPicPr>
            <a:picLocks noGrp="1"/>
          </p:cNvPicPr>
          <p:nvPr>
            <p:ph idx="1"/>
          </p:nvPr>
        </p:nvPicPr>
        <p:blipFill rotWithShape="1">
          <a:blip r:embed="rId2">
            <a:extLst>
              <a:ext uri="{28A0092B-C50C-407E-A947-70E740481C1C}">
                <a14:useLocalDpi xmlns:a14="http://schemas.microsoft.com/office/drawing/2010/main" val="0"/>
              </a:ext>
            </a:extLst>
          </a:blip>
          <a:srcRect l="6000" t="10370" r="4445" b="51556"/>
          <a:stretch/>
        </p:blipFill>
        <p:spPr bwMode="auto">
          <a:xfrm>
            <a:off x="9494111" y="2555742"/>
            <a:ext cx="2572063" cy="1265760"/>
          </a:xfrm>
          <a:prstGeom prst="rect">
            <a:avLst/>
          </a:prstGeom>
          <a:noFill/>
          <a:ln>
            <a:noFill/>
          </a:ln>
          <a:extLst>
            <a:ext uri="{53640926-AAD7-44D8-BBD7-CCE9431645EC}">
              <a14:shadowObscured xmlns:a14="http://schemas.microsoft.com/office/drawing/2010/main"/>
            </a:ext>
          </a:extLst>
        </p:spPr>
      </p:pic>
      <p:pic>
        <p:nvPicPr>
          <p:cNvPr id="10" name="Picture 9" descr="Image result for lincoln log"/>
          <p:cNvPicPr/>
          <p:nvPr/>
        </p:nvPicPr>
        <p:blipFill rotWithShape="1">
          <a:blip r:embed="rId3" cstate="print">
            <a:extLst>
              <a:ext uri="{28A0092B-C50C-407E-A947-70E740481C1C}">
                <a14:useLocalDpi xmlns:a14="http://schemas.microsoft.com/office/drawing/2010/main" val="0"/>
              </a:ext>
            </a:extLst>
          </a:blip>
          <a:srcRect l="198" t="9662" r="54297" b="53125"/>
          <a:stretch/>
        </p:blipFill>
        <p:spPr bwMode="auto">
          <a:xfrm>
            <a:off x="7789652" y="4278702"/>
            <a:ext cx="4402347" cy="2579298"/>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7" name="TextBox 6"/>
              <p:cNvSpPr txBox="1"/>
              <p:nvPr/>
            </p:nvSpPr>
            <p:spPr>
              <a:xfrm>
                <a:off x="-1" y="474449"/>
                <a:ext cx="9368287" cy="4139595"/>
              </a:xfrm>
              <a:prstGeom prst="rect">
                <a:avLst/>
              </a:prstGeom>
              <a:noFill/>
            </p:spPr>
            <p:txBody>
              <a:bodyPr wrap="square" rtlCol="0">
                <a:spAutoFit/>
              </a:bodyPr>
              <a:lstStyle/>
              <a:p>
                <a:pPr marL="342900" indent="-342900">
                  <a:buFont typeface="+mj-lt"/>
                  <a:buAutoNum type="arabicPeriod" startAt="7"/>
                </a:pPr>
                <a:r>
                  <a:rPr lang="en-US" dirty="0" smtClean="0">
                    <a:solidFill>
                      <a:schemeClr val="bg1"/>
                    </a:solidFill>
                    <a:latin typeface="Times New Roman" panose="02020603050405020304" pitchFamily="18" charset="0"/>
                    <a:cs typeface="Times New Roman" panose="02020603050405020304" pitchFamily="18" charset="0"/>
                  </a:rPr>
                  <a:t>	Finally, the volume of the entire building would be the summation of all of the individual volumes we have solved thus far. I am making the presumption that the building would not be hollow since it will need to be able to support King Kong’s weight.</a:t>
                </a:r>
              </a:p>
              <a:p>
                <a:pPr marL="342900" indent="-342900">
                  <a:buFont typeface="+mj-lt"/>
                  <a:buAutoNum type="arabicPeriod" startAt="7"/>
                </a:pPr>
                <a:endParaRPr lang="en-US"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US" dirty="0" smtClean="0">
                    <a:solidFill>
                      <a:schemeClr val="bg1"/>
                    </a:solidFill>
                    <a:latin typeface="Times New Roman" panose="02020603050405020304" pitchFamily="18" charset="0"/>
                    <a:cs typeface="Times New Roman" panose="02020603050405020304" pitchFamily="18" charset="0"/>
                  </a:rPr>
                  <a:t>	Great</a:t>
                </a:r>
                <a:r>
                  <a:rPr lang="en-US" dirty="0">
                    <a:solidFill>
                      <a:schemeClr val="bg1"/>
                    </a:solidFill>
                    <a:latin typeface="Times New Roman" panose="02020603050405020304" pitchFamily="18" charset="0"/>
                    <a:cs typeface="Times New Roman" panose="02020603050405020304" pitchFamily="18" charset="0"/>
                  </a:rPr>
                  <a:t>! We have the volume of the Empire State Building. Now we must determine the volume of a single Lincoln Log. We can think of a single piece connector as three cylinder shapes connected by two more rectangular shapes as pictured on the </a:t>
                </a:r>
                <a:r>
                  <a:rPr lang="en-US" dirty="0" smtClean="0">
                    <a:solidFill>
                      <a:schemeClr val="bg1"/>
                    </a:solidFill>
                    <a:latin typeface="Times New Roman" panose="02020603050405020304" pitchFamily="18" charset="0"/>
                    <a:cs typeface="Times New Roman" panose="02020603050405020304" pitchFamily="18" charset="0"/>
                  </a:rPr>
                  <a:t>right. </a:t>
                </a:r>
                <a:r>
                  <a:rPr lang="en-US" dirty="0">
                    <a:solidFill>
                      <a:schemeClr val="bg1"/>
                    </a:solidFill>
                    <a:latin typeface="Times New Roman" panose="02020603050405020304" pitchFamily="18" charset="0"/>
                    <a:cs typeface="Times New Roman" panose="02020603050405020304" pitchFamily="18" charset="0"/>
                  </a:rPr>
                  <a:t>There is also </a:t>
                </a:r>
                <a:r>
                  <a:rPr lang="en-US" dirty="0" smtClean="0">
                    <a:solidFill>
                      <a:schemeClr val="bg1"/>
                    </a:solidFill>
                    <a:latin typeface="Times New Roman" panose="02020603050405020304" pitchFamily="18" charset="0"/>
                    <a:cs typeface="Times New Roman" panose="02020603050405020304" pitchFamily="18" charset="0"/>
                  </a:rPr>
                  <a:t>an example visual below </a:t>
                </a:r>
                <a:r>
                  <a:rPr lang="en-US" dirty="0">
                    <a:solidFill>
                      <a:schemeClr val="bg1"/>
                    </a:solidFill>
                    <a:latin typeface="Times New Roman" panose="02020603050405020304" pitchFamily="18" charset="0"/>
                    <a:cs typeface="Times New Roman" panose="02020603050405020304" pitchFamily="18" charset="0"/>
                  </a:rPr>
                  <a:t>of a Lincoln Log in 2D and how to record dimensions from it. Revisiting the equations for the volume of a cylinder (</a:t>
                </a:r>
                <a14:m>
                  <m:oMath xmlns:m="http://schemas.openxmlformats.org/officeDocument/2006/math">
                    <m:r>
                      <a:rPr lang="en-US" i="1">
                        <a:solidFill>
                          <a:schemeClr val="bg1"/>
                        </a:solidFill>
                      </a:rPr>
                      <m:t>𝑉</m:t>
                    </m:r>
                    <m:r>
                      <a:rPr lang="en-US" i="1">
                        <a:solidFill>
                          <a:schemeClr val="bg1"/>
                        </a:solidFill>
                      </a:rPr>
                      <m:t>=</m:t>
                    </m:r>
                    <m:r>
                      <a:rPr lang="en-US" i="1">
                        <a:solidFill>
                          <a:schemeClr val="bg1"/>
                        </a:solidFill>
                      </a:rPr>
                      <m:t>𝜋</m:t>
                    </m:r>
                    <m:sSup>
                      <m:sSupPr>
                        <m:ctrlPr>
                          <a:rPr lang="en-US" i="1">
                            <a:solidFill>
                              <a:schemeClr val="bg1"/>
                            </a:solidFill>
                          </a:rPr>
                        </m:ctrlPr>
                      </m:sSupPr>
                      <m:e>
                        <m:r>
                          <a:rPr lang="en-US" i="1">
                            <a:solidFill>
                              <a:schemeClr val="bg1"/>
                            </a:solidFill>
                          </a:rPr>
                          <m:t>𝑟</m:t>
                        </m:r>
                      </m:e>
                      <m:sup>
                        <m:r>
                          <a:rPr lang="en-US" i="1">
                            <a:solidFill>
                              <a:schemeClr val="bg1"/>
                            </a:solidFill>
                          </a:rPr>
                          <m:t>2</m:t>
                        </m:r>
                      </m:sup>
                    </m:sSup>
                    <m:r>
                      <a:rPr lang="en-US" i="1">
                        <a:solidFill>
                          <a:schemeClr val="bg1"/>
                        </a:solidFill>
                      </a:rPr>
                      <m:t>h</m:t>
                    </m:r>
                  </m:oMath>
                </a14:m>
                <a:r>
                  <a:rPr lang="en-US" dirty="0">
                    <a:solidFill>
                      <a:schemeClr val="bg1"/>
                    </a:solidFill>
                    <a:latin typeface="Times New Roman" panose="02020603050405020304" pitchFamily="18" charset="0"/>
                    <a:cs typeface="Times New Roman" panose="02020603050405020304" pitchFamily="18" charset="0"/>
                  </a:rPr>
                  <a:t>) and the volume of a rectangle (</a:t>
                </a:r>
                <a14:m>
                  <m:oMath xmlns:m="http://schemas.openxmlformats.org/officeDocument/2006/math">
                    <m:r>
                      <a:rPr lang="en-US" i="1">
                        <a:solidFill>
                          <a:schemeClr val="bg1"/>
                        </a:solidFill>
                      </a:rPr>
                      <m:t>𝑉</m:t>
                    </m:r>
                    <m:r>
                      <a:rPr lang="en-US" i="1">
                        <a:solidFill>
                          <a:schemeClr val="bg1"/>
                        </a:solidFill>
                      </a:rPr>
                      <m:t>=</m:t>
                    </m:r>
                    <m:r>
                      <a:rPr lang="en-US" i="1">
                        <a:solidFill>
                          <a:schemeClr val="bg1"/>
                        </a:solidFill>
                      </a:rPr>
                      <m:t>𝐿𝑊𝐻</m:t>
                    </m:r>
                  </m:oMath>
                </a14:m>
                <a:r>
                  <a:rPr lang="en-US" dirty="0">
                    <a:solidFill>
                      <a:schemeClr val="bg1"/>
                    </a:solidFill>
                    <a:latin typeface="Times New Roman" panose="02020603050405020304" pitchFamily="18" charset="0"/>
                    <a:cs typeface="Times New Roman" panose="02020603050405020304" pitchFamily="18" charset="0"/>
                  </a:rPr>
                  <a:t>) we can compute the volume for a single Lincoln </a:t>
                </a:r>
                <a:r>
                  <a:rPr lang="en-US" dirty="0" smtClean="0">
                    <a:solidFill>
                      <a:schemeClr val="bg1"/>
                    </a:solidFill>
                    <a:latin typeface="Times New Roman" panose="02020603050405020304" pitchFamily="18" charset="0"/>
                    <a:cs typeface="Times New Roman" panose="02020603050405020304" pitchFamily="18" charset="0"/>
                  </a:rPr>
                  <a:t>Log</a:t>
                </a:r>
                <a:r>
                  <a:rPr lang="en-US" dirty="0">
                    <a:solidFill>
                      <a:schemeClr val="bg1"/>
                    </a:solidFill>
                    <a:latin typeface="Times New Roman" panose="02020603050405020304" pitchFamily="18" charset="0"/>
                    <a:cs typeface="Times New Roman" panose="02020603050405020304" pitchFamily="18" charset="0"/>
                  </a:rPr>
                  <a:t>.</a:t>
                </a:r>
                <a:r>
                  <a:rPr lang="en-US" dirty="0" smtClean="0">
                    <a:solidFill>
                      <a:schemeClr val="bg1"/>
                    </a:solidFill>
                    <a:latin typeface="Times New Roman" panose="02020603050405020304" pitchFamily="18" charset="0"/>
                    <a:cs typeface="Times New Roman" panose="02020603050405020304" pitchFamily="18" charset="0"/>
                  </a:rPr>
                  <a:t> </a:t>
                </a:r>
              </a:p>
              <a:p>
                <a:pPr marL="342900" indent="-342900">
                  <a:buFont typeface="+mj-lt"/>
                  <a:buAutoNum type="arabicPeriod" startAt="7"/>
                </a:pPr>
                <a:endParaRPr lang="en-US"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US" dirty="0" smtClean="0">
                    <a:solidFill>
                      <a:schemeClr val="bg1"/>
                    </a:solidFill>
                    <a:latin typeface="Times New Roman" panose="02020603050405020304" pitchFamily="18" charset="0"/>
                    <a:cs typeface="Times New Roman" panose="02020603050405020304" pitchFamily="18" charset="0"/>
                  </a:rPr>
                  <a:t>	The </a:t>
                </a:r>
                <a:r>
                  <a:rPr lang="en-US" dirty="0">
                    <a:solidFill>
                      <a:schemeClr val="bg1"/>
                    </a:solidFill>
                    <a:latin typeface="Times New Roman" panose="02020603050405020304" pitchFamily="18" charset="0"/>
                    <a:cs typeface="Times New Roman" panose="02020603050405020304" pitchFamily="18" charset="0"/>
                  </a:rPr>
                  <a:t>final step in my process is solving for </a:t>
                </a:r>
                <a14:m>
                  <m:oMath xmlns:m="http://schemas.openxmlformats.org/officeDocument/2006/math">
                    <m:f>
                      <m:fPr>
                        <m:ctrlPr>
                          <a:rPr lang="en-US" i="1">
                            <a:solidFill>
                              <a:schemeClr val="bg1"/>
                            </a:solidFill>
                          </a:rPr>
                        </m:ctrlPr>
                      </m:fPr>
                      <m:num>
                        <m:r>
                          <a:rPr lang="en-US" i="1">
                            <a:solidFill>
                              <a:schemeClr val="bg1"/>
                            </a:solidFill>
                          </a:rPr>
                          <m:t>𝑉𝑜𝑙𝑢𝑚𝑒</m:t>
                        </m:r>
                        <m:r>
                          <a:rPr lang="en-US" i="1">
                            <a:solidFill>
                              <a:schemeClr val="bg1"/>
                            </a:solidFill>
                          </a:rPr>
                          <m:t> </m:t>
                        </m:r>
                        <m:r>
                          <a:rPr lang="en-US" i="1">
                            <a:solidFill>
                              <a:schemeClr val="bg1"/>
                            </a:solidFill>
                          </a:rPr>
                          <m:t>𝑜𝑓</m:t>
                        </m:r>
                        <m:r>
                          <a:rPr lang="en-US" i="1">
                            <a:solidFill>
                              <a:schemeClr val="bg1"/>
                            </a:solidFill>
                          </a:rPr>
                          <m:t> </m:t>
                        </m:r>
                        <m:r>
                          <a:rPr lang="en-US" i="1">
                            <a:solidFill>
                              <a:schemeClr val="bg1"/>
                            </a:solidFill>
                          </a:rPr>
                          <m:t>𝑎</m:t>
                        </m:r>
                        <m:r>
                          <a:rPr lang="en-US" i="1">
                            <a:solidFill>
                              <a:schemeClr val="bg1"/>
                            </a:solidFill>
                          </a:rPr>
                          <m:t> </m:t>
                        </m:r>
                        <m:r>
                          <a:rPr lang="en-US" i="1">
                            <a:solidFill>
                              <a:schemeClr val="bg1"/>
                            </a:solidFill>
                          </a:rPr>
                          <m:t>𝑆𝑖𝑛𝑔𝑙𝑒</m:t>
                        </m:r>
                        <m:r>
                          <a:rPr lang="en-US" i="1">
                            <a:solidFill>
                              <a:schemeClr val="bg1"/>
                            </a:solidFill>
                          </a:rPr>
                          <m:t> </m:t>
                        </m:r>
                        <m:r>
                          <a:rPr lang="en-US" i="1">
                            <a:solidFill>
                              <a:schemeClr val="bg1"/>
                            </a:solidFill>
                          </a:rPr>
                          <m:t>𝐿𝑖𝑛𝑐𝑜𝑙𝑛</m:t>
                        </m:r>
                        <m:r>
                          <a:rPr lang="en-US" i="1">
                            <a:solidFill>
                              <a:schemeClr val="bg1"/>
                            </a:solidFill>
                          </a:rPr>
                          <m:t> </m:t>
                        </m:r>
                        <m:r>
                          <a:rPr lang="en-US" i="1">
                            <a:solidFill>
                              <a:schemeClr val="bg1"/>
                            </a:solidFill>
                          </a:rPr>
                          <m:t>𝐿𝑜𝑔</m:t>
                        </m:r>
                      </m:num>
                      <m:den>
                        <m:r>
                          <a:rPr lang="en-US" i="1">
                            <a:solidFill>
                              <a:schemeClr val="bg1"/>
                            </a:solidFill>
                          </a:rPr>
                          <m:t>𝑇𝑜𝑡𝑎𝑙</m:t>
                        </m:r>
                        <m:r>
                          <a:rPr lang="en-US" i="1">
                            <a:solidFill>
                              <a:schemeClr val="bg1"/>
                            </a:solidFill>
                          </a:rPr>
                          <m:t> </m:t>
                        </m:r>
                        <m:r>
                          <a:rPr lang="en-US" i="1">
                            <a:solidFill>
                              <a:schemeClr val="bg1"/>
                            </a:solidFill>
                          </a:rPr>
                          <m:t>𝑉𝑜𝑙𝑢𝑚𝑒</m:t>
                        </m:r>
                        <m:r>
                          <a:rPr lang="en-US" i="1">
                            <a:solidFill>
                              <a:schemeClr val="bg1"/>
                            </a:solidFill>
                          </a:rPr>
                          <m:t> </m:t>
                        </m:r>
                        <m:r>
                          <a:rPr lang="en-US" i="1">
                            <a:solidFill>
                              <a:schemeClr val="bg1"/>
                            </a:solidFill>
                          </a:rPr>
                          <m:t>𝑜𝑓</m:t>
                        </m:r>
                        <m:r>
                          <a:rPr lang="en-US" i="1">
                            <a:solidFill>
                              <a:schemeClr val="bg1"/>
                            </a:solidFill>
                          </a:rPr>
                          <m:t> </m:t>
                        </m:r>
                        <m:r>
                          <a:rPr lang="en-US" i="1">
                            <a:solidFill>
                              <a:schemeClr val="bg1"/>
                            </a:solidFill>
                          </a:rPr>
                          <m:t>𝐸𝑚𝑝𝑖𝑟𝑒</m:t>
                        </m:r>
                        <m:r>
                          <a:rPr lang="en-US" i="1">
                            <a:solidFill>
                              <a:schemeClr val="bg1"/>
                            </a:solidFill>
                          </a:rPr>
                          <m:t> </m:t>
                        </m:r>
                        <m:r>
                          <a:rPr lang="en-US" i="1">
                            <a:solidFill>
                              <a:schemeClr val="bg1"/>
                            </a:solidFill>
                          </a:rPr>
                          <m:t>𝑆𝑡𝑎𝑡𝑒</m:t>
                        </m:r>
                        <m:r>
                          <a:rPr lang="en-US" i="1">
                            <a:solidFill>
                              <a:schemeClr val="bg1"/>
                            </a:solidFill>
                          </a:rPr>
                          <m:t> </m:t>
                        </m:r>
                        <m:r>
                          <a:rPr lang="en-US" i="1">
                            <a:solidFill>
                              <a:schemeClr val="bg1"/>
                            </a:solidFill>
                          </a:rPr>
                          <m:t>𝐵𝑢𝑖𝑙𝑑𝑖𝑛𝑔</m:t>
                        </m:r>
                      </m:den>
                    </m:f>
                  </m:oMath>
                </a14:m>
                <a:r>
                  <a:rPr lang="en-US" dirty="0">
                    <a:solidFill>
                      <a:schemeClr val="bg1"/>
                    </a:solidFill>
                    <a:latin typeface="Times New Roman" panose="02020603050405020304" pitchFamily="18" charset="0"/>
                    <a:cs typeface="Times New Roman" panose="02020603050405020304" pitchFamily="18" charset="0"/>
                  </a:rPr>
                  <a:t> . </a:t>
                </a:r>
                <a:r>
                  <a:rPr lang="en-US" dirty="0" smtClean="0">
                    <a:solidFill>
                      <a:schemeClr val="bg1"/>
                    </a:solidFill>
                    <a:latin typeface="Times New Roman" panose="02020603050405020304" pitchFamily="18" charset="0"/>
                    <a:cs typeface="Times New Roman" panose="02020603050405020304" pitchFamily="18" charset="0"/>
                  </a:rPr>
                  <a:t>This </a:t>
                </a:r>
                <a:r>
                  <a:rPr lang="en-US" dirty="0">
                    <a:solidFill>
                      <a:schemeClr val="bg1"/>
                    </a:solidFill>
                    <a:latin typeface="Times New Roman" panose="02020603050405020304" pitchFamily="18" charset="0"/>
                    <a:cs typeface="Times New Roman" panose="02020603050405020304" pitchFamily="18" charset="0"/>
                  </a:rPr>
                  <a:t>will give us the answer we are searching for, which is how many Lincoln Logs it would take to recreate The Empire State Building.</a:t>
                </a:r>
              </a:p>
            </p:txBody>
          </p:sp>
        </mc:Choice>
        <mc:Fallback>
          <p:sp>
            <p:nvSpPr>
              <p:cNvPr id="7" name="TextBox 6"/>
              <p:cNvSpPr txBox="1">
                <a:spLocks noRot="1" noChangeAspect="1" noMove="1" noResize="1" noEditPoints="1" noAdjustHandles="1" noChangeArrowheads="1" noChangeShapeType="1" noTextEdit="1"/>
              </p:cNvSpPr>
              <p:nvPr/>
            </p:nvSpPr>
            <p:spPr>
              <a:xfrm>
                <a:off x="-1" y="474449"/>
                <a:ext cx="9368287" cy="4139595"/>
              </a:xfrm>
              <a:prstGeom prst="rect">
                <a:avLst/>
              </a:prstGeom>
              <a:blipFill rotWithShape="0">
                <a:blip r:embed="rId4"/>
                <a:stretch>
                  <a:fillRect l="-390" t="-884" b="-1473"/>
                </a:stretch>
              </a:blipFill>
            </p:spPr>
            <p:txBody>
              <a:bodyPr/>
              <a:lstStyle/>
              <a:p>
                <a:r>
                  <a:rPr lang="en-US">
                    <a:noFill/>
                  </a:rPr>
                  <a:t> </a:t>
                </a:r>
              </a:p>
            </p:txBody>
          </p:sp>
        </mc:Fallback>
      </mc:AlternateContent>
    </p:spTree>
    <p:extLst>
      <p:ext uri="{BB962C8B-B14F-4D97-AF65-F5344CB8AC3E}">
        <p14:creationId xmlns:p14="http://schemas.microsoft.com/office/powerpoint/2010/main" val="903786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Problem</a:t>
            </a:r>
            <a:endParaRPr lang="en-US" dirty="0"/>
          </a:p>
        </p:txBody>
      </p:sp>
      <p:sp>
        <p:nvSpPr>
          <p:cNvPr id="3" name="Content Placeholder 2"/>
          <p:cNvSpPr>
            <a:spLocks noGrp="1"/>
          </p:cNvSpPr>
          <p:nvPr>
            <p:ph idx="1"/>
          </p:nvPr>
        </p:nvSpPr>
        <p:spPr>
          <a:xfrm>
            <a:off x="448574" y="1285336"/>
            <a:ext cx="11542143" cy="5339751"/>
          </a:xfrm>
        </p:spPr>
        <p:txBody>
          <a:bodyPr>
            <a:normAutofit/>
          </a:bodyPr>
          <a:lstStyle/>
          <a:p>
            <a:r>
              <a:rPr lang="en-US" sz="2500" dirty="0" smtClean="0">
                <a:latin typeface="Times New Roman" panose="02020603050405020304" pitchFamily="18" charset="0"/>
                <a:cs typeface="Times New Roman" panose="02020603050405020304" pitchFamily="18" charset="0"/>
              </a:rPr>
              <a:t>For source code, please see my GitHub Repository “</a:t>
            </a:r>
            <a:r>
              <a:rPr lang="en-US" sz="2500" dirty="0" err="1" smtClean="0">
                <a:latin typeface="Times New Roman" panose="02020603050405020304" pitchFamily="18" charset="0"/>
                <a:cs typeface="Times New Roman" panose="02020603050405020304" pitchFamily="18" charset="0"/>
              </a:rPr>
              <a:t>IGN_Code_Foo</a:t>
            </a:r>
            <a:r>
              <a:rPr lang="en-US" sz="2500" dirty="0" smtClean="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at </a:t>
            </a:r>
            <a:r>
              <a:rPr lang="en-US" sz="2500" dirty="0">
                <a:solidFill>
                  <a:srgbClr val="0070C0"/>
                </a:solidFill>
                <a:latin typeface="Times New Roman" panose="02020603050405020304" pitchFamily="18" charset="0"/>
                <a:cs typeface="Times New Roman" panose="02020603050405020304" pitchFamily="18" charset="0"/>
                <a:hlinkClick r:id="rId2"/>
              </a:rPr>
              <a:t>https://</a:t>
            </a:r>
            <a:r>
              <a:rPr lang="en-US" sz="2500" dirty="0" smtClean="0">
                <a:solidFill>
                  <a:srgbClr val="0070C0"/>
                </a:solidFill>
                <a:latin typeface="Times New Roman" panose="02020603050405020304" pitchFamily="18" charset="0"/>
                <a:cs typeface="Times New Roman" panose="02020603050405020304" pitchFamily="18" charset="0"/>
                <a:hlinkClick r:id="rId2"/>
              </a:rPr>
              <a:t>github.com/Michaelgoku/IGN-Code-Foo-7</a:t>
            </a:r>
            <a:endParaRPr lang="en-US" sz="2500" dirty="0" smtClean="0">
              <a:solidFill>
                <a:srgbClr val="0070C0"/>
              </a:solidFill>
              <a:latin typeface="Times New Roman" panose="02020603050405020304" pitchFamily="18" charset="0"/>
              <a:cs typeface="Times New Roman" panose="02020603050405020304" pitchFamily="18" charset="0"/>
            </a:endParaRPr>
          </a:p>
          <a:p>
            <a:r>
              <a:rPr lang="en-US" dirty="0" smtClean="0"/>
              <a:t>Screenshots:</a:t>
            </a:r>
          </a:p>
          <a:p>
            <a:pPr marL="0" indent="0">
              <a:buNone/>
            </a:pPr>
            <a:r>
              <a:rPr lang="en-US" dirty="0" smtClean="0"/>
              <a:t>Run #1						Run#2								Run#3					</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8" y="3350490"/>
            <a:ext cx="3433313" cy="3011833"/>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203" y="3333236"/>
            <a:ext cx="4022654" cy="3011833"/>
          </a:xfrm>
          <a:prstGeom prst="rect">
            <a:avLst/>
          </a:prstGeom>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732" y="3324609"/>
            <a:ext cx="4236427" cy="3011834"/>
          </a:xfrm>
          <a:prstGeom prst="rect">
            <a:avLst/>
          </a:prstGeom>
        </p:spPr>
      </p:pic>
    </p:spTree>
    <p:extLst>
      <p:ext uri="{BB962C8B-B14F-4D97-AF65-F5344CB8AC3E}">
        <p14:creationId xmlns:p14="http://schemas.microsoft.com/office/powerpoint/2010/main" val="818711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923" y="802088"/>
            <a:ext cx="11603397" cy="6055912"/>
          </a:xfrm>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Q: </a:t>
            </a:r>
            <a:r>
              <a:rPr lang="en-US" dirty="0">
                <a:latin typeface="Times New Roman" panose="02020603050405020304" pitchFamily="18" charset="0"/>
                <a:cs typeface="Times New Roman" panose="02020603050405020304" pitchFamily="18" charset="0"/>
              </a:rPr>
              <a:t>Explain how you implemented the solution. </a:t>
            </a:r>
          </a:p>
          <a:p>
            <a:pPr marL="0" indent="0">
              <a:buNone/>
            </a:pPr>
            <a:r>
              <a:rPr lang="en-US" b="1"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	I chose to use two 2D arrays, one to represent my numbered grid, one </a:t>
            </a:r>
            <a:r>
              <a:rPr lang="en-US" dirty="0" err="1">
                <a:latin typeface="Times New Roman" panose="02020603050405020304" pitchFamily="18" charset="0"/>
                <a:cs typeface="Times New Roman" panose="02020603050405020304" pitchFamily="18" charset="0"/>
              </a:rPr>
              <a:t>boolean</a:t>
            </a:r>
            <a:r>
              <a:rPr lang="en-US" dirty="0">
                <a:latin typeface="Times New Roman" panose="02020603050405020304" pitchFamily="18" charset="0"/>
                <a:cs typeface="Times New Roman" panose="02020603050405020304" pitchFamily="18" charset="0"/>
              </a:rPr>
              <a:t> matrix to track the path taken by a chain and two different types of lists to represent an individual chain (a list of integers) and final solution (a list of lists of integers). I chose to use lists so that I had access to the methods in the List Interface which would make manipulating these chains and identifying duplicates a lot easier. I later sorted my list of chains and then converted it to a set to remove duplicates. I then converted it back to a list for my final solution.</a:t>
            </a:r>
          </a:p>
          <a:p>
            <a:pPr marL="0" indent="0">
              <a:buNone/>
            </a:pPr>
            <a:r>
              <a:rPr lang="en-US" dirty="0">
                <a:latin typeface="Times New Roman" panose="02020603050405020304" pitchFamily="18" charset="0"/>
                <a:cs typeface="Times New Roman" panose="02020603050405020304" pitchFamily="18" charset="0"/>
              </a:rPr>
              <a:t>	I began by taking pen to paper and writing out all the different steps and variables that I could think of that this program would need. Similarly to my thought process in the Empire State Building question, I wanted to break down my overall problem into as many smaller problems as possible. These eventually became my individual functions. </a:t>
            </a:r>
          </a:p>
          <a:p>
            <a:pPr marL="0" indent="0">
              <a:buNone/>
            </a:pPr>
            <a:r>
              <a:rPr lang="en-US" dirty="0">
                <a:latin typeface="Times New Roman" panose="02020603050405020304" pitchFamily="18" charset="0"/>
                <a:cs typeface="Times New Roman" panose="02020603050405020304" pitchFamily="18" charset="0"/>
              </a:rPr>
              <a:t>	After identifying and writing out the pseudo code for this process, I knew that there would be one main function which handles the majority of the processing of a single cell. This turned out to be my </a:t>
            </a:r>
            <a:r>
              <a:rPr lang="en-US" dirty="0" err="1">
                <a:latin typeface="Times New Roman" panose="02020603050405020304" pitchFamily="18" charset="0"/>
                <a:cs typeface="Times New Roman" panose="02020603050405020304" pitchFamily="18" charset="0"/>
              </a:rPr>
              <a:t>recursionGrid</a:t>
            </a:r>
            <a:r>
              <a:rPr lang="en-US" dirty="0">
                <a:latin typeface="Times New Roman" panose="02020603050405020304" pitchFamily="18" charset="0"/>
                <a:cs typeface="Times New Roman" panose="02020603050405020304" pitchFamily="18" charset="0"/>
              </a:rPr>
              <a:t> function. I knew that this would have to be a recursively called function in order to process adjacent cells. I would say that this was the most difficult part for me to develop until I realized that I needed to create copies of my </a:t>
            </a:r>
            <a:r>
              <a:rPr lang="en-US" dirty="0" err="1">
                <a:latin typeface="Times New Roman" panose="02020603050405020304" pitchFamily="18" charset="0"/>
                <a:cs typeface="Times New Roman" panose="02020603050405020304" pitchFamily="18" charset="0"/>
              </a:rPr>
              <a:t>boolean</a:t>
            </a:r>
            <a:r>
              <a:rPr lang="en-US" dirty="0">
                <a:latin typeface="Times New Roman" panose="02020603050405020304" pitchFamily="18" charset="0"/>
                <a:cs typeface="Times New Roman" panose="02020603050405020304" pitchFamily="18" charset="0"/>
              </a:rPr>
              <a:t> grid and the chain which was currently being tested, and pass them as parameters to the same function in order to process adjacent cells.</a:t>
            </a:r>
          </a:p>
          <a:p>
            <a:pPr marL="0" indent="0">
              <a:buNone/>
            </a:pPr>
            <a:r>
              <a:rPr lang="en-US" dirty="0">
                <a:latin typeface="Times New Roman" panose="02020603050405020304" pitchFamily="18" charset="0"/>
                <a:cs typeface="Times New Roman" panose="02020603050405020304" pitchFamily="18" charset="0"/>
              </a:rPr>
              <a:t>	If I could develop this program again, I would consider making my program more </a:t>
            </a:r>
            <a:r>
              <a:rPr lang="en-US" dirty="0" smtClean="0">
                <a:latin typeface="Times New Roman" panose="02020603050405020304" pitchFamily="18" charset="0"/>
                <a:cs typeface="Times New Roman" panose="02020603050405020304" pitchFamily="18" charset="0"/>
              </a:rPr>
              <a:t>object-oriented </a:t>
            </a:r>
            <a:r>
              <a:rPr lang="en-US" dirty="0">
                <a:latin typeface="Times New Roman" panose="02020603050405020304" pitchFamily="18" charset="0"/>
                <a:cs typeface="Times New Roman" panose="02020603050405020304" pitchFamily="18" charset="0"/>
              </a:rPr>
              <a:t>by making an individual cell an </a:t>
            </a:r>
            <a:r>
              <a:rPr lang="en-US" dirty="0" smtClean="0">
                <a:latin typeface="Times New Roman" panose="02020603050405020304" pitchFamily="18" charset="0"/>
                <a:cs typeface="Times New Roman" panose="02020603050405020304" pitchFamily="18" charset="0"/>
              </a:rPr>
              <a:t>object, </a:t>
            </a:r>
            <a:r>
              <a:rPr lang="en-US" dirty="0">
                <a:latin typeface="Times New Roman" panose="02020603050405020304" pitchFamily="18" charset="0"/>
                <a:cs typeface="Times New Roman" panose="02020603050405020304" pitchFamily="18" charset="0"/>
              </a:rPr>
              <a:t>which contains its coordinates and a </a:t>
            </a:r>
            <a:r>
              <a:rPr lang="en-US" dirty="0" err="1">
                <a:latin typeface="Times New Roman" panose="02020603050405020304" pitchFamily="18" charset="0"/>
                <a:cs typeface="Times New Roman" panose="02020603050405020304" pitchFamily="18" charset="0"/>
              </a:rPr>
              <a:t>boolean</a:t>
            </a:r>
            <a:r>
              <a:rPr lang="en-US" dirty="0">
                <a:latin typeface="Times New Roman" panose="02020603050405020304" pitchFamily="18" charset="0"/>
                <a:cs typeface="Times New Roman" panose="02020603050405020304" pitchFamily="18" charset="0"/>
              </a:rPr>
              <a:t> value to track whether it has been visited or not. This would replace my </a:t>
            </a:r>
            <a:r>
              <a:rPr lang="en-US" dirty="0" err="1">
                <a:latin typeface="Times New Roman" panose="02020603050405020304" pitchFamily="18" charset="0"/>
                <a:cs typeface="Times New Roman" panose="02020603050405020304" pitchFamily="18" charset="0"/>
              </a:rPr>
              <a:t>boolean</a:t>
            </a:r>
            <a:r>
              <a:rPr lang="en-US" dirty="0">
                <a:latin typeface="Times New Roman" panose="02020603050405020304" pitchFamily="18" charset="0"/>
                <a:cs typeface="Times New Roman" panose="02020603050405020304" pitchFamily="18" charset="0"/>
              </a:rPr>
              <a:t> matrix which I use to track visited cells.</a:t>
            </a:r>
          </a:p>
          <a:p>
            <a:endParaRPr lang="en-US" dirty="0"/>
          </a:p>
        </p:txBody>
      </p:sp>
    </p:spTree>
    <p:extLst>
      <p:ext uri="{BB962C8B-B14F-4D97-AF65-F5344CB8AC3E}">
        <p14:creationId xmlns:p14="http://schemas.microsoft.com/office/powerpoint/2010/main" val="3625181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297" y="1086755"/>
            <a:ext cx="11767299" cy="6426848"/>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Q: </a:t>
            </a:r>
            <a:r>
              <a:rPr lang="en-US" sz="2400" dirty="0">
                <a:latin typeface="Times New Roman" panose="02020603050405020304" pitchFamily="18" charset="0"/>
                <a:cs typeface="Times New Roman" panose="02020603050405020304" pitchFamily="18" charset="0"/>
              </a:rPr>
              <a:t>Can you make a version with a larger grid? </a:t>
            </a:r>
          </a:p>
          <a:p>
            <a:pPr marL="0" indent="0">
              <a:buNone/>
            </a:pPr>
            <a:r>
              <a:rPr lang="en-US" sz="2400" b="1" dirty="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Yes, my program can handle larger grids. I kept in mind that although the problem required a 3 x 3 grid, I would want to test a grid with a larger scale. I wanted my program to be adaptable to any sized grid. In order to do this, I used variable names whenever possible instead of “magic numbers”. I have learned that randomly appearing numbers in a program (aka magic numbers) negatively impact its readability and maintainability. So, for example, instead of solving for the sum of 9 in an individual chain, I solved for the variable </a:t>
            </a:r>
            <a:r>
              <a:rPr lang="en-US" sz="2400" dirty="0" err="1">
                <a:latin typeface="Times New Roman" panose="02020603050405020304" pitchFamily="18" charset="0"/>
                <a:cs typeface="Times New Roman" panose="02020603050405020304" pitchFamily="18" charset="0"/>
              </a:rPr>
              <a:t>gridArea</a:t>
            </a:r>
            <a:r>
              <a:rPr lang="en-US" sz="2400" dirty="0">
                <a:latin typeface="Times New Roman" panose="02020603050405020304" pitchFamily="18" charset="0"/>
                <a:cs typeface="Times New Roman" panose="02020603050405020304" pitchFamily="18" charset="0"/>
              </a:rPr>
              <a:t> which is calculated upon the variable’s initialization at the top of my program based on length x width. For the sake of this application, I set these dimensions to 3 x 3. If I wanted to enhance my program, I would introduce a scanner which reads input from the user for both length and width before building the grid and finding a solution.</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0819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297" y="1086755"/>
            <a:ext cx="11767299" cy="6426848"/>
          </a:xfrm>
        </p:spPr>
        <p:txBody>
          <a:bodyPr>
            <a:normAutofit/>
          </a:bodyPr>
          <a:lstStyle/>
          <a:p>
            <a:pPr marL="0" indent="0">
              <a:buNone/>
            </a:pPr>
            <a:r>
              <a:rPr lang="en-US" sz="2800" b="1" dirty="0" smtClean="0">
                <a:latin typeface="Times New Roman" panose="02020603050405020304" pitchFamily="18" charset="0"/>
                <a:cs typeface="Times New Roman" panose="02020603050405020304" pitchFamily="18" charset="0"/>
              </a:rPr>
              <a:t>Q: </a:t>
            </a:r>
            <a:r>
              <a:rPr lang="en-US" sz="2800" dirty="0" smtClean="0">
                <a:latin typeface="Times New Roman" panose="02020603050405020304" pitchFamily="18" charset="0"/>
                <a:cs typeface="Times New Roman" panose="02020603050405020304" pitchFamily="18" charset="0"/>
              </a:rPr>
              <a:t>How </a:t>
            </a:r>
            <a:r>
              <a:rPr lang="en-US" sz="2800" dirty="0">
                <a:latin typeface="Times New Roman" panose="02020603050405020304" pitchFamily="18" charset="0"/>
                <a:cs typeface="Times New Roman" panose="02020603050405020304" pitchFamily="18" charset="0"/>
              </a:rPr>
              <a:t>well does it scale</a:t>
            </a:r>
            <a:r>
              <a:rPr lang="en-US" sz="2800" dirty="0" smtClean="0">
                <a:latin typeface="Times New Roman" panose="02020603050405020304" pitchFamily="18" charset="0"/>
                <a:cs typeface="Times New Roman" panose="02020603050405020304" pitchFamily="18" charset="0"/>
              </a:rPr>
              <a:t>?</a:t>
            </a:r>
          </a:p>
          <a:p>
            <a:pPr marL="0" indent="0">
              <a:buNone/>
            </a:pPr>
            <a:r>
              <a:rPr lang="en-US" sz="2800" b="1" dirty="0" smtClean="0">
                <a:latin typeface="Times New Roman" panose="02020603050405020304" pitchFamily="18" charset="0"/>
                <a:cs typeface="Times New Roman" panose="02020603050405020304" pitchFamily="18" charset="0"/>
              </a:rPr>
              <a:t>A</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My program performs well for single and double digit lengths/widths, however, there are usually far fewer solutions or sometimes none at all for double digit dimensions. Once triple digit dimensions are tested, the code takes much longer to execute. On a single run, it took over 2 minutes and returned zero solutions. I believe this could be because it is much more difficult to find a valid solution as the size of the grid increases. I also realized that my code only handles lengths and widths that match (n x n). This is something I only realized while testing the grids scalability.</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6182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5">
      <a:dk1>
        <a:sysClr val="windowText" lastClr="000000"/>
      </a:dk1>
      <a:lt1>
        <a:sysClr val="window" lastClr="FFFFFF"/>
      </a:lt1>
      <a:dk2>
        <a:srgbClr val="A5A5A5"/>
      </a:dk2>
      <a:lt2>
        <a:srgbClr val="EBEBEB"/>
      </a:lt2>
      <a:accent1>
        <a:srgbClr val="B01513"/>
      </a:accent1>
      <a:accent2>
        <a:srgbClr val="EA6312"/>
      </a:accent2>
      <a:accent3>
        <a:srgbClr val="E6B729"/>
      </a:accent3>
      <a:accent4>
        <a:srgbClr val="6AAC90"/>
      </a:accent4>
      <a:accent5>
        <a:srgbClr val="A5A5A5"/>
      </a:accent5>
      <a:accent6>
        <a:srgbClr val="9E5E9B"/>
      </a:accent6>
      <a:hlink>
        <a:srgbClr val="BFE4FF"/>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11558</TotalTime>
  <Words>1209</Words>
  <Application>Microsoft Office PowerPoint</Application>
  <PresentationFormat>Widescreen</PresentationFormat>
  <Paragraphs>112</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Cambria Math</vt:lpstr>
      <vt:lpstr>Century Gothic</vt:lpstr>
      <vt:lpstr>Times New Roman</vt:lpstr>
      <vt:lpstr>Wingdings</vt:lpstr>
      <vt:lpstr>Wingdings 3</vt:lpstr>
      <vt:lpstr>Ion</vt:lpstr>
      <vt:lpstr>Code Foo 2017</vt:lpstr>
      <vt:lpstr>Introduction https://youtu.be/LJ3UExh3xR0 </vt:lpstr>
      <vt:lpstr>Empire State Building Problem</vt:lpstr>
      <vt:lpstr>PowerPoint Presentation</vt:lpstr>
      <vt:lpstr>PowerPoint Presentation</vt:lpstr>
      <vt:lpstr>Grid Problem</vt:lpstr>
      <vt:lpstr>PowerPoint Presentation</vt:lpstr>
      <vt:lpstr>PowerPoint Presentation</vt:lpstr>
      <vt:lpstr>PowerPoint Presentation</vt:lpstr>
      <vt:lpstr>Front End Problem</vt:lpstr>
      <vt:lpstr>Demonstration</vt:lpstr>
      <vt:lpstr>Demonstration cont.</vt:lpstr>
      <vt:lpstr>*Bonus Question </vt:lpstr>
      <vt:lpstr>PowerPoint Presentation</vt:lpstr>
      <vt:lpstr>Preliminary Screenshot</vt:lpstr>
      <vt:lpstr>PowerPoint Presentation</vt:lpstr>
      <vt:lpstr>Thank you IGN! </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Velez, Michael Christopher</dc:creator>
  <cp:lastModifiedBy>Velez, Michael Christopher</cp:lastModifiedBy>
  <cp:revision>36</cp:revision>
  <dcterms:created xsi:type="dcterms:W3CDTF">2017-03-10T21:37:56Z</dcterms:created>
  <dcterms:modified xsi:type="dcterms:W3CDTF">2017-03-18T22:16:00Z</dcterms:modified>
</cp:coreProperties>
</file>